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ed Hat Display SemiBold"/>
      <p:regular r:id="rId30"/>
      <p:bold r:id="rId31"/>
      <p:italic r:id="rId32"/>
      <p:boldItalic r:id="rId33"/>
    </p:embeddedFont>
    <p:embeddedFont>
      <p:font typeface="Roboto"/>
      <p:regular r:id="rId34"/>
      <p:bold r:id="rId35"/>
      <p:italic r:id="rId36"/>
      <p:boldItalic r:id="rId37"/>
    </p:embeddedFont>
    <p:embeddedFont>
      <p:font typeface="Red Hat Display Black"/>
      <p:bold r:id="rId38"/>
      <p:boldItalic r:id="rId39"/>
    </p:embeddedFont>
    <p:embeddedFont>
      <p:font typeface="Red Hat Display"/>
      <p:regular r:id="rId40"/>
      <p:bold r:id="rId41"/>
      <p:italic r:id="rId42"/>
      <p:boldItalic r:id="rId43"/>
    </p:embeddedFont>
    <p:embeddedFont>
      <p:font typeface="Josefin Sans"/>
      <p:regular r:id="rId44"/>
      <p:bold r:id="rId45"/>
      <p:italic r:id="rId46"/>
      <p:boldItalic r:id="rId47"/>
    </p:embeddedFont>
    <p:embeddedFont>
      <p:font typeface="Red Hat Text"/>
      <p:regular r:id="rId48"/>
      <p:bold r:id="rId49"/>
      <p:italic r:id="rId50"/>
      <p:boldItalic r:id="rId51"/>
    </p:embeddedFont>
    <p:embeddedFont>
      <p:font typeface="Red Hat Display ExtraBold"/>
      <p:bold r:id="rId52"/>
      <p:boldItalic r:id="rId53"/>
    </p:embeddedFont>
    <p:embeddedFont>
      <p:font typeface="Josefin Sans Light"/>
      <p:regular r:id="rId54"/>
      <p:bold r:id="rId55"/>
      <p:italic r:id="rId56"/>
      <p:boldItalic r:id="rId57"/>
    </p:embeddedFont>
    <p:embeddedFont>
      <p:font typeface="Red Hat Display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Mitch 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Display-regular.fntdata"/><Relationship Id="rId42" Type="http://schemas.openxmlformats.org/officeDocument/2006/relationships/font" Target="fonts/RedHatDisplay-italic.fntdata"/><Relationship Id="rId41" Type="http://schemas.openxmlformats.org/officeDocument/2006/relationships/font" Target="fonts/RedHatDisplay-bold.fntdata"/><Relationship Id="rId44" Type="http://schemas.openxmlformats.org/officeDocument/2006/relationships/font" Target="fonts/JosefinSans-regular.fntdata"/><Relationship Id="rId43" Type="http://schemas.openxmlformats.org/officeDocument/2006/relationships/font" Target="fonts/RedHatDisplay-boldItalic.fntdata"/><Relationship Id="rId46" Type="http://schemas.openxmlformats.org/officeDocument/2006/relationships/font" Target="fonts/JosefinSans-italic.fntdata"/><Relationship Id="rId45" Type="http://schemas.openxmlformats.org/officeDocument/2006/relationships/font" Target="fonts/Josefin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edHatText-regular.fntdata"/><Relationship Id="rId47" Type="http://schemas.openxmlformats.org/officeDocument/2006/relationships/font" Target="fonts/JosefinSans-boldItalic.fntdata"/><Relationship Id="rId49" Type="http://schemas.openxmlformats.org/officeDocument/2006/relationships/font" Target="fonts/RedHatTex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edHatDisplaySemiBold-bold.fntdata"/><Relationship Id="rId30" Type="http://schemas.openxmlformats.org/officeDocument/2006/relationships/font" Target="fonts/RedHatDisplaySemiBold-regular.fntdata"/><Relationship Id="rId33" Type="http://schemas.openxmlformats.org/officeDocument/2006/relationships/font" Target="fonts/RedHatDisplaySemiBold-boldItalic.fntdata"/><Relationship Id="rId32" Type="http://schemas.openxmlformats.org/officeDocument/2006/relationships/font" Target="fonts/RedHatDisplaySemiBold-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RedHatDisplayBlack-boldItalic.fntdata"/><Relationship Id="rId38" Type="http://schemas.openxmlformats.org/officeDocument/2006/relationships/font" Target="fonts/RedHatDisplayBlack-bold.fntdata"/><Relationship Id="rId61" Type="http://schemas.openxmlformats.org/officeDocument/2006/relationships/font" Target="fonts/RedHatDisplayLigh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edHatDisplayLight-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edHatText-boldItalic.fntdata"/><Relationship Id="rId50" Type="http://schemas.openxmlformats.org/officeDocument/2006/relationships/font" Target="fonts/RedHatText-italic.fntdata"/><Relationship Id="rId53" Type="http://schemas.openxmlformats.org/officeDocument/2006/relationships/font" Target="fonts/RedHatDisplayExtraBold-boldItalic.fntdata"/><Relationship Id="rId52" Type="http://schemas.openxmlformats.org/officeDocument/2006/relationships/font" Target="fonts/RedHatDisplayExtraBold-bold.fntdata"/><Relationship Id="rId11" Type="http://schemas.openxmlformats.org/officeDocument/2006/relationships/slide" Target="slides/slide4.xml"/><Relationship Id="rId55" Type="http://schemas.openxmlformats.org/officeDocument/2006/relationships/font" Target="fonts/JosefinSansLight-bold.fntdata"/><Relationship Id="rId10" Type="http://schemas.openxmlformats.org/officeDocument/2006/relationships/slide" Target="slides/slide3.xml"/><Relationship Id="rId54" Type="http://schemas.openxmlformats.org/officeDocument/2006/relationships/font" Target="fonts/JosefinSansLight-regular.fntdata"/><Relationship Id="rId13" Type="http://schemas.openxmlformats.org/officeDocument/2006/relationships/slide" Target="slides/slide6.xml"/><Relationship Id="rId57" Type="http://schemas.openxmlformats.org/officeDocument/2006/relationships/font" Target="fonts/JosefinSansLight-boldItalic.fntdata"/><Relationship Id="rId12" Type="http://schemas.openxmlformats.org/officeDocument/2006/relationships/slide" Target="slides/slide5.xml"/><Relationship Id="rId56" Type="http://schemas.openxmlformats.org/officeDocument/2006/relationships/font" Target="fonts/JosefinSansLight-italic.fntdata"/><Relationship Id="rId15" Type="http://schemas.openxmlformats.org/officeDocument/2006/relationships/slide" Target="slides/slide8.xml"/><Relationship Id="rId59" Type="http://schemas.openxmlformats.org/officeDocument/2006/relationships/font" Target="fonts/RedHatDisplayLight-bold.fntdata"/><Relationship Id="rId14" Type="http://schemas.openxmlformats.org/officeDocument/2006/relationships/slide" Target="slides/slide7.xml"/><Relationship Id="rId58" Type="http://schemas.openxmlformats.org/officeDocument/2006/relationships/font" Target="fonts/RedHatDisplay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9T17:32:32.334">
    <p:pos x="887" y="768"/>
    <p:text>this is no longer true - 
we have only GIVpower/single asset on Gnosis Chain and 2 farms on mainent - angel vault and balancer 
these mainnet farms will ideally end, spending GIV on farms is expensive! - with balancer ending in the next 7 weeks - unless we vote to extend it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29T17:36:01.288">
    <p:pos x="443" y="807"/>
    <p:text>Community members can stake their GIV to get GIVpower and allocate GIVpower to their favourite projects. Projects with more GIVpower yield greater rewards to their donors, effectively creating a space for community curation of projects.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9-29T17:38:29.442">
    <p:pos x="1805" y="1227"/>
    <p:text>this was a pretty big deal because it was THE FIRST cross-chain bridge of different ethereum networks</p:text>
  </p:cm>
  <p:cm authorId="0" idx="4" dt="2022-09-29T17:39:01.020">
    <p:pos x="1805" y="1327"/>
    <p:text>this happened in 2018?</p:text>
  </p:cm>
  <p:cm authorId="0" idx="5" dt="2022-09-29T17:42:41.515">
    <p:pos x="3659" y="1227"/>
    <p:text>Giveth TRACE is all but deprecated at the moment. 2020 is when we started work on Giveth 2 which became Giveth.io - a new core team is assembled that takes Giveth to new heights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9-29T17:49:35.723">
    <p:pos x="2943" y="1633"/>
    <p:text>many of these farms don't exist anymore - please review 
also add in the Angel Vault farm</p:text>
  </p:cm>
  <p:cm authorId="0" idx="7" dt="2022-09-29T17:49:56.700">
    <p:pos x="421" y="1218"/>
    <p:text>can't confirm if these exist yet - maybe check with yass or chadfi</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9-29T17:51:04.209">
    <p:pos x="668" y="1118"/>
    <p:text>you could add in links to documentation or borrow one lines from there 
https://docs.giveth.io/giveconomy/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9-29T17:53:38.656">
    <p:pos x="362" y="738"/>
    <p:text>your "conviction" or voting power grows the longer you keep your tokens staked behind a proposal. 
conviction essentially is a logarithmic function of tokens &amp; time.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9-29T17:54:29.425">
    <p:pos x="3046" y="2059"/>
    <p:text>should update these farms and amounts - most of these farms rewards have ended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9-29T17:55:14.311">
    <p:pos x="3976" y="1785"/>
    <p:text>very soon this will be FOX/xDAI - a new farm, should update image once this is done - on october 4th I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7e3849d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7e3849d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de51344c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de51344c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59bec2e0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59bec2e0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2877e35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2877e35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de51344c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de51344c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7dfa316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7dfa31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5818abe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5818abe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176645d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176645d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2877e3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2877e3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2877e35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2877e35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2877e351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2877e351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71ce2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71ce2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2877e351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2877e351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2877e351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2877e351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2877e351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2877e351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7dfa3160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7dfa3160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de51344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de51344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404f7f96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404f7f96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fad70fc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fad70fc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de51344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de51344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59bec2e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59bec2e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04f7f96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04f7f96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249900" y="1617200"/>
            <a:ext cx="8520600" cy="17580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Font typeface="Red Hat Display Black"/>
              <a:buNone/>
              <a:defRPr sz="5200">
                <a:latin typeface="Red Hat Display Black"/>
                <a:ea typeface="Red Hat Display Black"/>
                <a:cs typeface="Red Hat Display Black"/>
                <a:sym typeface="Red Hat Display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249900" y="3335425"/>
            <a:ext cx="8520600" cy="427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2" type="subTitle"/>
          </p:nvPr>
        </p:nvSpPr>
        <p:spPr>
          <a:xfrm>
            <a:off x="552700" y="39561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8" name="Google Shape;58;p14"/>
          <p:cNvSpPr txBox="1"/>
          <p:nvPr>
            <p:ph idx="3" type="subTitle"/>
          </p:nvPr>
        </p:nvSpPr>
        <p:spPr>
          <a:xfrm>
            <a:off x="552700" y="4319375"/>
            <a:ext cx="5530800" cy="3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pic>
        <p:nvPicPr>
          <p:cNvPr id="59" name="Google Shape;59;p14"/>
          <p:cNvPicPr preferRelativeResize="0"/>
          <p:nvPr/>
        </p:nvPicPr>
        <p:blipFill>
          <a:blip r:embed="rId3">
            <a:alphaModFix/>
          </a:blip>
          <a:stretch>
            <a:fillRect/>
          </a:stretch>
        </p:blipFill>
        <p:spPr>
          <a:xfrm>
            <a:off x="364125" y="4011950"/>
            <a:ext cx="211475" cy="211475"/>
          </a:xfrm>
          <a:prstGeom prst="rect">
            <a:avLst/>
          </a:prstGeom>
          <a:noFill/>
          <a:ln>
            <a:noFill/>
          </a:ln>
        </p:spPr>
      </p:pic>
      <p:pic>
        <p:nvPicPr>
          <p:cNvPr id="60" name="Google Shape;60;p14"/>
          <p:cNvPicPr preferRelativeResize="0"/>
          <p:nvPr/>
        </p:nvPicPr>
        <p:blipFill>
          <a:blip r:embed="rId4">
            <a:alphaModFix/>
          </a:blip>
          <a:stretch>
            <a:fillRect/>
          </a:stretch>
        </p:blipFill>
        <p:spPr>
          <a:xfrm>
            <a:off x="164462" y="4396625"/>
            <a:ext cx="610804" cy="2114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1" type="secHead">
  <p:cSld name="SECTION_HEADER">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311700" y="997175"/>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15"/>
          <p:cNvSpPr txBox="1"/>
          <p:nvPr>
            <p:ph idx="1" type="subTitle"/>
          </p:nvPr>
        </p:nvSpPr>
        <p:spPr>
          <a:xfrm>
            <a:off x="366625" y="20464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5"/>
          <p:cNvSpPr txBox="1"/>
          <p:nvPr>
            <p:ph idx="2" type="title"/>
          </p:nvPr>
        </p:nvSpPr>
        <p:spPr>
          <a:xfrm>
            <a:off x="339163" y="28320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idx="3" type="subTitle"/>
          </p:nvPr>
        </p:nvSpPr>
        <p:spPr>
          <a:xfrm>
            <a:off x="394088" y="38813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15"/>
          <p:cNvSpPr txBox="1"/>
          <p:nvPr>
            <p:ph idx="4" type="subTitle"/>
          </p:nvPr>
        </p:nvSpPr>
        <p:spPr>
          <a:xfrm>
            <a:off x="394100" y="4436850"/>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200"/>
              <a:buFont typeface="Red Hat Display Light"/>
              <a:buNone/>
              <a:defRPr sz="12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nouncements" type="twoColTx">
  <p:cSld name="TITLE_AND_TWO_COLUMNS">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6"/>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ing Groups" type="titleOnly">
  <p:cSld name="TITLE_ONL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311700" y="1862425"/>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7"/>
          <p:cNvSpPr txBox="1"/>
          <p:nvPr>
            <p:ph idx="1" type="subTitle"/>
          </p:nvPr>
        </p:nvSpPr>
        <p:spPr>
          <a:xfrm>
            <a:off x="366625" y="2911650"/>
            <a:ext cx="8520600" cy="29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ection">
  <p:cSld name="ONE_COLUMN_TEX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150535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8"/>
          <p:cNvSpPr txBox="1"/>
          <p:nvPr>
            <p:ph idx="1" type="subTitle"/>
          </p:nvPr>
        </p:nvSpPr>
        <p:spPr>
          <a:xfrm>
            <a:off x="366625" y="25545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18"/>
          <p:cNvSpPr txBox="1"/>
          <p:nvPr>
            <p:ph idx="2" type="subTitle"/>
          </p:nvPr>
        </p:nvSpPr>
        <p:spPr>
          <a:xfrm>
            <a:off x="400950" y="3344975"/>
            <a:ext cx="55308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000"/>
              <a:buFont typeface="Red Hat Display Light"/>
              <a:buNone/>
              <a:defRPr sz="1000">
                <a:solidFill>
                  <a:schemeClr val="dk1"/>
                </a:solidFill>
                <a:latin typeface="Red Hat Display Light"/>
                <a:ea typeface="Red Hat Display Light"/>
                <a:cs typeface="Red Hat Display Light"/>
                <a:sym typeface="Red Hat Display Light"/>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rea Presentation">
  <p:cSld name="MAIN_POINT">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ph type="title"/>
          </p:nvPr>
        </p:nvSpPr>
        <p:spPr>
          <a:xfrm>
            <a:off x="311700" y="1428350"/>
            <a:ext cx="4893600" cy="1792500"/>
          </a:xfrm>
          <a:prstGeom prst="rect">
            <a:avLst/>
          </a:prstGeom>
        </p:spPr>
        <p:txBody>
          <a:bodyPr anchorCtr="0" anchor="ctr" bIns="91425" lIns="91425" spcFirstLastPara="1" rIns="91425" wrap="square" tIns="91425">
            <a:normAutofit/>
          </a:bodyPr>
          <a:lstStyle>
            <a:lvl1pPr lvl="0" rtl="0">
              <a:spcBef>
                <a:spcPts val="0"/>
              </a:spcBef>
              <a:spcAft>
                <a:spcPts val="0"/>
              </a:spcAft>
              <a:buSzPts val="4000"/>
              <a:buFont typeface="Red Hat Display Black"/>
              <a:buNone/>
              <a:defRPr sz="4000">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9"/>
          <p:cNvSpPr txBox="1"/>
          <p:nvPr>
            <p:ph idx="1" type="subTitle"/>
          </p:nvPr>
        </p:nvSpPr>
        <p:spPr>
          <a:xfrm>
            <a:off x="339175" y="3172600"/>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5"/>
              </a:buClr>
              <a:buSzPts val="1300"/>
              <a:buFont typeface="Red Hat Display SemiBold"/>
              <a:buNone/>
              <a:defRPr sz="1300">
                <a:solidFill>
                  <a:schemeClr val="accent5"/>
                </a:solidFill>
                <a:latin typeface="Red Hat Display SemiBold"/>
                <a:ea typeface="Red Hat Display SemiBold"/>
                <a:cs typeface="Red Hat Display SemiBold"/>
                <a:sym typeface="Red Hat Display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dates">
  <p:cSld name="SECTION_TITLE_AND_DESCRIPTION">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4000"/>
              <a:buFont typeface="Red Hat Display Black"/>
              <a:buNone/>
              <a:defRPr sz="4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20"/>
          <p:cNvSpPr txBox="1"/>
          <p:nvPr>
            <p:ph idx="1" type="subTitle"/>
          </p:nvPr>
        </p:nvSpPr>
        <p:spPr>
          <a:xfrm>
            <a:off x="366625" y="285672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ED670"/>
              </a:buClr>
              <a:buSzPts val="1200"/>
              <a:buFont typeface="Red Hat Display Light"/>
              <a:buNone/>
              <a:defRPr sz="1200">
                <a:solidFill>
                  <a:srgbClr val="FED670"/>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CAPTION_ONLY">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1"/>
          <p:cNvSpPr txBox="1"/>
          <p:nvPr>
            <p:ph type="title"/>
          </p:nvPr>
        </p:nvSpPr>
        <p:spPr>
          <a:xfrm>
            <a:off x="311700" y="1807500"/>
            <a:ext cx="85206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ED670"/>
              </a:buClr>
              <a:buSzPts val="7000"/>
              <a:buFont typeface="Red Hat Display Black"/>
              <a:buNone/>
              <a:defRPr sz="7000">
                <a:solidFill>
                  <a:srgbClr val="FED670"/>
                </a:solidFill>
                <a:latin typeface="Red Hat Display Black"/>
                <a:ea typeface="Red Hat Display Black"/>
                <a:cs typeface="Red Hat Display Black"/>
                <a:sym typeface="Red Hat Display Black"/>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21"/>
          <p:cNvSpPr txBox="1"/>
          <p:nvPr>
            <p:ph idx="1" type="subTitle"/>
          </p:nvPr>
        </p:nvSpPr>
        <p:spPr>
          <a:xfrm>
            <a:off x="366625" y="3976075"/>
            <a:ext cx="8520600" cy="295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1600"/>
              <a:buFont typeface="Red Hat Display Light"/>
              <a:buNone/>
              <a:defRPr sz="1600">
                <a:solidFill>
                  <a:schemeClr val="dk1"/>
                </a:solidFill>
                <a:latin typeface="Red Hat Display Light"/>
                <a:ea typeface="Red Hat Display Light"/>
                <a:cs typeface="Red Hat Display Light"/>
                <a:sym typeface="Red Hat Display Light"/>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1.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pic>
        <p:nvPicPr>
          <p:cNvPr id="53" name="Google Shape;53;p13"/>
          <p:cNvPicPr preferRelativeResize="0"/>
          <p:nvPr/>
        </p:nvPicPr>
        <p:blipFill>
          <a:blip r:embed="rId1">
            <a:alphaModFix/>
          </a:blip>
          <a:stretch>
            <a:fillRect/>
          </a:stretch>
        </p:blipFill>
        <p:spPr>
          <a:xfrm>
            <a:off x="8700200" y="4746175"/>
            <a:ext cx="247550" cy="247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44.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38.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0.png"/><Relationship Id="rId13" Type="http://schemas.openxmlformats.org/officeDocument/2006/relationships/image" Target="../media/image41.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40.png"/><Relationship Id="rId14"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37.png"/><Relationship Id="rId7" Type="http://schemas.openxmlformats.org/officeDocument/2006/relationships/image" Target="../media/image29.png"/><Relationship Id="rId8" Type="http://schemas.openxmlformats.org/officeDocument/2006/relationships/image" Target="../media/image39.png"/></Relationships>
</file>

<file path=ppt/slides/_rels/slide14.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67.png"/><Relationship Id="rId22" Type="http://schemas.openxmlformats.org/officeDocument/2006/relationships/image" Target="../media/image60.png"/><Relationship Id="rId10" Type="http://schemas.openxmlformats.org/officeDocument/2006/relationships/image" Target="../media/image61.png"/><Relationship Id="rId21" Type="http://schemas.openxmlformats.org/officeDocument/2006/relationships/image" Target="../media/image59.png"/><Relationship Id="rId13" Type="http://schemas.openxmlformats.org/officeDocument/2006/relationships/image" Target="../media/image53.png"/><Relationship Id="rId24" Type="http://schemas.openxmlformats.org/officeDocument/2006/relationships/image" Target="../media/image34.png"/><Relationship Id="rId12" Type="http://schemas.openxmlformats.org/officeDocument/2006/relationships/image" Target="../media/image68.png"/><Relationship Id="rId23"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46.png"/><Relationship Id="rId15" Type="http://schemas.openxmlformats.org/officeDocument/2006/relationships/image" Target="../media/image71.png"/><Relationship Id="rId14" Type="http://schemas.openxmlformats.org/officeDocument/2006/relationships/image" Target="../media/image65.png"/><Relationship Id="rId17" Type="http://schemas.openxmlformats.org/officeDocument/2006/relationships/image" Target="../media/image63.png"/><Relationship Id="rId16" Type="http://schemas.openxmlformats.org/officeDocument/2006/relationships/image" Target="../media/image69.png"/><Relationship Id="rId5" Type="http://schemas.openxmlformats.org/officeDocument/2006/relationships/image" Target="../media/image24.png"/><Relationship Id="rId19" Type="http://schemas.openxmlformats.org/officeDocument/2006/relationships/image" Target="../media/image47.png"/><Relationship Id="rId6" Type="http://schemas.openxmlformats.org/officeDocument/2006/relationships/image" Target="../media/image43.png"/><Relationship Id="rId18"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6.png"/><Relationship Id="rId7" Type="http://schemas.openxmlformats.org/officeDocument/2006/relationships/hyperlink" Target="https://medium.com/uma-project/success-tokens-an-incentive-aligned-way-for-vc-funds-to-invest-in-daos-1e8b8244f2f4" TargetMode="External"/><Relationship Id="rId8"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10.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8.png"/><Relationship Id="rId6"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4.png"/><Relationship Id="rId11" Type="http://schemas.openxmlformats.org/officeDocument/2006/relationships/image" Target="../media/image15.png"/><Relationship Id="rId10" Type="http://schemas.openxmlformats.org/officeDocument/2006/relationships/image" Target="../media/image13.png"/><Relationship Id="rId12" Type="http://schemas.openxmlformats.org/officeDocument/2006/relationships/image" Target="../media/image14.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6.xml"/><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hyperlink" Target="https://gardens.1hive.org/#/xdai/garden/0xb25f0ee2d26461e2b5b3d3ddafe197a0da677b98" TargetMode="External"/><Relationship Id="rId7"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7.xml"/><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8.xml"/><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75.png"/><Relationship Id="rId8"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10"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hyperlink" Target="https://www.fidelitycharitable.org/about-us/news/growing-popularity-of-cryptocurrency-could-fuel-charitable-giving.html" TargetMode="External"/><Relationship Id="rId6" Type="http://schemas.openxmlformats.org/officeDocument/2006/relationships/hyperlink" Target="https://www.nptrust.org/philanthropic-resources/charitable-giving-statistics/" TargetMode="External"/><Relationship Id="rId7" Type="http://schemas.openxmlformats.org/officeDocument/2006/relationships/hyperlink" Target="https://thegivingblock.com/annual-report/ar21/#:~:text=The%20total%20donation%20volume%20on,the%20Giving%20Block%20in%202021" TargetMode="External"/><Relationship Id="rId8"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11" Type="http://schemas.openxmlformats.org/officeDocument/2006/relationships/image" Target="../media/image50.png"/><Relationship Id="rId10" Type="http://schemas.openxmlformats.org/officeDocument/2006/relationships/hyperlink" Target="https://giveth.io/project/Colorado-Multiversity-0" TargetMode="External"/><Relationship Id="rId12" Type="http://schemas.openxmlformats.org/officeDocument/2006/relationships/image" Target="../media/image8.png"/><Relationship Id="rId9" Type="http://schemas.openxmlformats.org/officeDocument/2006/relationships/image" Target="../media/image49.png"/><Relationship Id="rId5" Type="http://schemas.openxmlformats.org/officeDocument/2006/relationships/image" Target="../media/image24.png"/><Relationship Id="rId6" Type="http://schemas.openxmlformats.org/officeDocument/2006/relationships/hyperlink" Target="https://giveth.io/project/unchain-fund" TargetMode="External"/><Relationship Id="rId7" Type="http://schemas.openxmlformats.org/officeDocument/2006/relationships/image" Target="../media/image31.png"/><Relationship Id="rId8" Type="http://schemas.openxmlformats.org/officeDocument/2006/relationships/hyperlink" Target="https://giveth.io/project/grassroots-economics-community-currency-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93" name="Google Shape;93;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4" name="Google Shape;94;p23"/>
          <p:cNvPicPr preferRelativeResize="0"/>
          <p:nvPr/>
        </p:nvPicPr>
        <p:blipFill rotWithShape="1">
          <a:blip r:embed="rId3">
            <a:alphaModFix/>
          </a:blip>
          <a:srcRect b="0" l="1181" r="6481" t="0"/>
          <a:stretch/>
        </p:blipFill>
        <p:spPr>
          <a:xfrm>
            <a:off x="0" y="0"/>
            <a:ext cx="9143998" cy="5143500"/>
          </a:xfrm>
          <a:prstGeom prst="rect">
            <a:avLst/>
          </a:prstGeom>
          <a:noFill/>
          <a:ln>
            <a:noFill/>
          </a:ln>
        </p:spPr>
      </p:pic>
      <p:sp>
        <p:nvSpPr>
          <p:cNvPr id="95" name="Google Shape;95;p23"/>
          <p:cNvSpPr txBox="1"/>
          <p:nvPr/>
        </p:nvSpPr>
        <p:spPr>
          <a:xfrm>
            <a:off x="311700" y="3751200"/>
            <a:ext cx="46122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FFFF"/>
                </a:solidFill>
                <a:latin typeface="Red Hat Text"/>
                <a:ea typeface="Red Hat Text"/>
                <a:cs typeface="Red Hat Text"/>
                <a:sym typeface="Red Hat Text"/>
              </a:rPr>
              <a:t>Giveth is rewarding and empowering those who give to projects, to society, and to the world! </a:t>
            </a:r>
            <a:endParaRPr b="1" sz="1300">
              <a:solidFill>
                <a:srgbClr val="FFFFFF"/>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300">
                <a:solidFill>
                  <a:srgbClr val="FFFFFF"/>
                </a:solidFill>
                <a:latin typeface="Red Hat Text"/>
                <a:ea typeface="Red Hat Text"/>
                <a:cs typeface="Red Hat Text"/>
                <a:sym typeface="Red Hat Text"/>
              </a:rPr>
              <a:t>with zero added fees</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2"/>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219" name="Google Shape;219;p32"/>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220" name="Google Shape;220;p32"/>
          <p:cNvSpPr txBox="1"/>
          <p:nvPr>
            <p:ph type="title"/>
          </p:nvPr>
        </p:nvSpPr>
        <p:spPr>
          <a:xfrm>
            <a:off x="1009950" y="132300"/>
            <a:ext cx="7169100" cy="11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The GIVeconomy Future - next phase of the future of giving</a:t>
            </a:r>
            <a:endParaRPr b="1" sz="3020">
              <a:solidFill>
                <a:srgbClr val="FED670"/>
              </a:solidFill>
              <a:latin typeface="Red Hat Display"/>
              <a:ea typeface="Red Hat Display"/>
              <a:cs typeface="Red Hat Display"/>
              <a:sym typeface="Red Hat Display"/>
            </a:endParaRPr>
          </a:p>
        </p:txBody>
      </p:sp>
      <p:sp>
        <p:nvSpPr>
          <p:cNvPr id="221" name="Google Shape;221;p32"/>
          <p:cNvSpPr/>
          <p:nvPr/>
        </p:nvSpPr>
        <p:spPr>
          <a:xfrm>
            <a:off x="703950" y="1281300"/>
            <a:ext cx="7781100" cy="1309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Community members will be able to stake GIV (using GIVpower) on their favorite projects on Giveth.</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GIVmatching</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Donation matching to projects on Giveth using "Causes" through quadratic funding.</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Causes will be for-good initiative categories such as environmental regeneration, digital public goods, social causes, etc.</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222" name="Google Shape;222;p32"/>
          <p:cNvPicPr preferRelativeResize="0"/>
          <p:nvPr/>
        </p:nvPicPr>
        <p:blipFill rotWithShape="1">
          <a:blip r:embed="rId6">
            <a:alphaModFix/>
          </a:blip>
          <a:srcRect b="4559" l="4279" r="4270" t="16426"/>
          <a:stretch/>
        </p:blipFill>
        <p:spPr>
          <a:xfrm>
            <a:off x="4125370" y="2656586"/>
            <a:ext cx="4373903" cy="2225525"/>
          </a:xfrm>
          <a:prstGeom prst="rect">
            <a:avLst/>
          </a:prstGeom>
          <a:noFill/>
          <a:ln>
            <a:noFill/>
          </a:ln>
        </p:spPr>
      </p:pic>
      <p:sp>
        <p:nvSpPr>
          <p:cNvPr id="223" name="Google Shape;223;p32"/>
          <p:cNvSpPr/>
          <p:nvPr/>
        </p:nvSpPr>
        <p:spPr>
          <a:xfrm>
            <a:off x="703950" y="2695050"/>
            <a:ext cx="3275700" cy="21486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chemeClr val="lt1"/>
                </a:solidFill>
                <a:latin typeface="Red Hat Display"/>
                <a:ea typeface="Red Hat Display"/>
                <a:cs typeface="Red Hat Display"/>
                <a:sym typeface="Red Hat Display"/>
              </a:rPr>
              <a:t>GIVfi</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Create a sustainable way of maintaining funds in the GIVgarden common pool. Generating interest while donations on the DApp are waiting to be disbursed.</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224" name="Google Shape;224;p32"/>
          <p:cNvPicPr preferRelativeResize="0"/>
          <p:nvPr/>
        </p:nvPicPr>
        <p:blipFill rotWithShape="1">
          <a:blip r:embed="rId7">
            <a:alphaModFix/>
          </a:blip>
          <a:srcRect b="0" l="0" r="37170" t="0"/>
          <a:stretch/>
        </p:blipFill>
        <p:spPr>
          <a:xfrm>
            <a:off x="8179049" y="2385025"/>
            <a:ext cx="964949" cy="14724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4">
            <a:alphaModFix/>
          </a:blip>
          <a:stretch>
            <a:fillRect/>
          </a:stretch>
        </p:blipFill>
        <p:spPr>
          <a:xfrm>
            <a:off x="3965" y="0"/>
            <a:ext cx="9136072" cy="5143501"/>
          </a:xfrm>
          <a:prstGeom prst="rect">
            <a:avLst/>
          </a:prstGeom>
          <a:noFill/>
          <a:ln>
            <a:noFill/>
          </a:ln>
        </p:spPr>
      </p:pic>
      <p:sp>
        <p:nvSpPr>
          <p:cNvPr id="230" name="Google Shape;230;p33"/>
          <p:cNvSpPr txBox="1"/>
          <p:nvPr>
            <p:ph type="title"/>
          </p:nvPr>
        </p:nvSpPr>
        <p:spPr>
          <a:xfrm>
            <a:off x="1361700" y="269025"/>
            <a:ext cx="64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rgbClr val="FED670"/>
                </a:solidFill>
                <a:latin typeface="Red Hat Display"/>
                <a:ea typeface="Red Hat Display"/>
                <a:cs typeface="Red Hat Display"/>
                <a:sym typeface="Red Hat Display"/>
              </a:rPr>
              <a:t>History of Success</a:t>
            </a:r>
            <a:endParaRPr b="1" sz="3000">
              <a:solidFill>
                <a:srgbClr val="FED670"/>
              </a:solidFill>
              <a:latin typeface="Red Hat Display"/>
              <a:ea typeface="Red Hat Display"/>
              <a:cs typeface="Red Hat Display"/>
              <a:sym typeface="Red Hat Display"/>
            </a:endParaRPr>
          </a:p>
        </p:txBody>
      </p:sp>
      <p:pic>
        <p:nvPicPr>
          <p:cNvPr id="231" name="Google Shape;231;p33"/>
          <p:cNvPicPr preferRelativeResize="0"/>
          <p:nvPr/>
        </p:nvPicPr>
        <p:blipFill>
          <a:blip r:embed="rId5">
            <a:alphaModFix/>
          </a:blip>
          <a:stretch>
            <a:fillRect/>
          </a:stretch>
        </p:blipFill>
        <p:spPr>
          <a:xfrm>
            <a:off x="7799500" y="4636500"/>
            <a:ext cx="1145673" cy="365750"/>
          </a:xfrm>
          <a:prstGeom prst="rect">
            <a:avLst/>
          </a:prstGeom>
          <a:noFill/>
          <a:ln>
            <a:noFill/>
          </a:ln>
        </p:spPr>
      </p:pic>
      <p:pic>
        <p:nvPicPr>
          <p:cNvPr id="232" name="Google Shape;232;p33"/>
          <p:cNvPicPr preferRelativeResize="0"/>
          <p:nvPr/>
        </p:nvPicPr>
        <p:blipFill rotWithShape="1">
          <a:blip r:embed="rId6">
            <a:alphaModFix/>
          </a:blip>
          <a:srcRect b="0" l="0" r="26356" t="0"/>
          <a:stretch/>
        </p:blipFill>
        <p:spPr>
          <a:xfrm>
            <a:off x="8110125" y="172775"/>
            <a:ext cx="1033875" cy="1386125"/>
          </a:xfrm>
          <a:prstGeom prst="rect">
            <a:avLst/>
          </a:prstGeom>
          <a:noFill/>
          <a:ln>
            <a:noFill/>
          </a:ln>
        </p:spPr>
      </p:pic>
      <p:sp>
        <p:nvSpPr>
          <p:cNvPr id="233" name="Google Shape;233;p33"/>
          <p:cNvSpPr txBox="1"/>
          <p:nvPr/>
        </p:nvSpPr>
        <p:spPr>
          <a:xfrm>
            <a:off x="199000" y="1948150"/>
            <a:ext cx="133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F</a:t>
            </a:r>
            <a:r>
              <a:rPr b="1" lang="en" sz="900">
                <a:solidFill>
                  <a:srgbClr val="FED670"/>
                </a:solidFill>
              </a:rPr>
              <a:t>ounded</a:t>
            </a:r>
            <a:r>
              <a:rPr lang="en" sz="900">
                <a:solidFill>
                  <a:schemeClr val="lt1"/>
                </a:solidFill>
              </a:rPr>
              <a:t> by Griff Green, Jordi Baylina, and members of the White Hat Group</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Created </a:t>
            </a:r>
            <a:r>
              <a:rPr b="1" lang="en" sz="900">
                <a:solidFill>
                  <a:srgbClr val="FED670"/>
                </a:solidFill>
              </a:rPr>
              <a:t>Minime</a:t>
            </a:r>
            <a:r>
              <a:rPr lang="en" sz="900">
                <a:solidFill>
                  <a:srgbClr val="FED670"/>
                </a:solidFill>
              </a:rPr>
              <a:t> </a:t>
            </a:r>
            <a:r>
              <a:rPr b="1" lang="en" sz="900">
                <a:solidFill>
                  <a:srgbClr val="FED670"/>
                </a:solidFill>
              </a:rPr>
              <a:t>Token</a:t>
            </a:r>
            <a:r>
              <a:rPr lang="en" sz="900">
                <a:solidFill>
                  <a:schemeClr val="lt1"/>
                </a:solidFill>
              </a:rPr>
              <a:t> contract (used by Aragon, Status, etc and forked by Compound)</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234" name="Google Shape;234;p33"/>
          <p:cNvSpPr txBox="1"/>
          <p:nvPr/>
        </p:nvSpPr>
        <p:spPr>
          <a:xfrm>
            <a:off x="1466875" y="1948150"/>
            <a:ext cx="14397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First project website launch</a:t>
            </a:r>
            <a:endParaRPr sz="900">
              <a:solidFill>
                <a:schemeClr val="lt1"/>
              </a:solidFill>
            </a:endParaRPr>
          </a:p>
          <a:p>
            <a:pPr indent="0" lvl="0" marL="0" rtl="0" algn="l">
              <a:spcBef>
                <a:spcPts val="0"/>
              </a:spcBef>
              <a:spcAft>
                <a:spcPts val="0"/>
              </a:spcAft>
              <a:buNone/>
            </a:pPr>
            <a:r>
              <a:rPr lang="en" sz="900">
                <a:solidFill>
                  <a:schemeClr val="lt1"/>
                </a:solidFill>
              </a:rPr>
              <a:t>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Donation Application (</a:t>
            </a:r>
            <a:r>
              <a:rPr b="1" lang="en" sz="900">
                <a:solidFill>
                  <a:srgbClr val="FED670"/>
                </a:solidFill>
              </a:rPr>
              <a:t>DApp</a:t>
            </a:r>
            <a:r>
              <a:rPr lang="en" sz="900">
                <a:solidFill>
                  <a:schemeClr val="lt1"/>
                </a:solidFill>
              </a:rPr>
              <a:t>) is launched - enabling traceable &amp; accountable donations to for-good campaigns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Giveth is officially introduced as a DAC and built and introduced a </a:t>
            </a:r>
            <a:r>
              <a:rPr b="1" lang="en" sz="900">
                <a:solidFill>
                  <a:srgbClr val="FED670"/>
                </a:solidFill>
              </a:rPr>
              <a:t>new governance structure for the DAO</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The </a:t>
            </a:r>
            <a:r>
              <a:rPr b="1" lang="en" sz="900">
                <a:solidFill>
                  <a:srgbClr val="FED670"/>
                </a:solidFill>
              </a:rPr>
              <a:t>Reward DAO</a:t>
            </a:r>
            <a:r>
              <a:rPr lang="en" sz="900">
                <a:solidFill>
                  <a:schemeClr val="lt1"/>
                </a:solidFill>
              </a:rPr>
              <a:t> (a system to reward contributors for their work, now called Praise)</a:t>
            </a:r>
            <a:endParaRPr sz="900">
              <a:solidFill>
                <a:schemeClr val="lt1"/>
              </a:solidFill>
            </a:endParaRPr>
          </a:p>
        </p:txBody>
      </p:sp>
      <p:sp>
        <p:nvSpPr>
          <p:cNvPr id="235" name="Google Shape;235;p33"/>
          <p:cNvSpPr txBox="1"/>
          <p:nvPr/>
        </p:nvSpPr>
        <p:spPr>
          <a:xfrm>
            <a:off x="2866000" y="1948150"/>
            <a:ext cx="1439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Organized the </a:t>
            </a:r>
            <a:r>
              <a:rPr b="1" lang="en" sz="900">
                <a:solidFill>
                  <a:srgbClr val="FED670"/>
                </a:solidFill>
              </a:rPr>
              <a:t>ScalingNow! Conference</a:t>
            </a:r>
            <a:r>
              <a:rPr b="1" lang="en" sz="900">
                <a:solidFill>
                  <a:srgbClr val="FED670"/>
                </a:solidFill>
              </a:rPr>
              <a:t> </a:t>
            </a:r>
            <a:r>
              <a:rPr lang="en" sz="900">
                <a:solidFill>
                  <a:schemeClr val="lt1"/>
                </a:solidFill>
              </a:rPr>
              <a:t>to address Ethereum Scaling issues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Won the 1st place</a:t>
            </a:r>
            <a:r>
              <a:rPr lang="en" sz="900">
                <a:solidFill>
                  <a:schemeClr val="lt1"/>
                </a:solidFill>
              </a:rPr>
              <a:t> at Edcon’s Super Demo in Toronto</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Launched </a:t>
            </a:r>
            <a:r>
              <a:rPr b="1" lang="en" sz="900">
                <a:solidFill>
                  <a:srgbClr val="FED670"/>
                </a:solidFill>
              </a:rPr>
              <a:t>Giveth Trace</a:t>
            </a:r>
            <a:r>
              <a:rPr lang="en" sz="900">
                <a:solidFill>
                  <a:schemeClr val="lt1"/>
                </a:solidFill>
              </a:rPr>
              <a:t>, with a bridge to Rinkeby</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rPr b="1" lang="en" sz="900">
                <a:solidFill>
                  <a:srgbClr val="FED670"/>
                </a:solidFill>
              </a:rPr>
              <a:t>•  </a:t>
            </a:r>
            <a:r>
              <a:rPr lang="en" sz="900">
                <a:solidFill>
                  <a:schemeClr val="lt1"/>
                </a:solidFill>
              </a:rPr>
              <a:t>Supported the launch of  xDai, being one of 4 initial validators</a:t>
            </a:r>
            <a:endParaRPr sz="900">
              <a:solidFill>
                <a:schemeClr val="lt1"/>
              </a:solidFill>
            </a:endParaRPr>
          </a:p>
        </p:txBody>
      </p:sp>
      <p:sp>
        <p:nvSpPr>
          <p:cNvPr id="236" name="Google Shape;236;p33"/>
          <p:cNvSpPr txBox="1"/>
          <p:nvPr/>
        </p:nvSpPr>
        <p:spPr>
          <a:xfrm>
            <a:off x="4362400" y="1948150"/>
            <a:ext cx="1439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b="1" lang="en" sz="900">
                <a:solidFill>
                  <a:srgbClr val="FED670"/>
                </a:solidFill>
              </a:rPr>
              <a:t>Commons Stack</a:t>
            </a:r>
            <a:r>
              <a:rPr lang="en" sz="900">
                <a:solidFill>
                  <a:schemeClr val="lt1"/>
                </a:solidFill>
              </a:rPr>
              <a:t> is launched. A partner project designed to help with Giveth’s vision of Regenerative Microeconomies</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Augmented Bonding Curve</a:t>
            </a:r>
            <a:r>
              <a:rPr lang="en" sz="900">
                <a:solidFill>
                  <a:schemeClr val="lt1"/>
                </a:solidFill>
              </a:rPr>
              <a:t> was designed</a:t>
            </a:r>
            <a:br>
              <a:rPr lang="en" sz="900">
                <a:solidFill>
                  <a:schemeClr val="lt1"/>
                </a:solidFill>
              </a:rPr>
            </a:br>
            <a:endParaRPr sz="900">
              <a:solidFill>
                <a:schemeClr val="lt1"/>
              </a:solidFill>
            </a:endParaRPr>
          </a:p>
          <a:p>
            <a:pPr indent="0" lvl="0" marL="0" rtl="0" algn="l">
              <a:spcBef>
                <a:spcPts val="0"/>
              </a:spcBef>
              <a:spcAft>
                <a:spcPts val="0"/>
              </a:spcAft>
              <a:buNone/>
            </a:pPr>
            <a:r>
              <a:rPr b="1" lang="en" sz="900">
                <a:solidFill>
                  <a:srgbClr val="FED670"/>
                </a:solidFill>
              </a:rPr>
              <a:t>• Conviction Voting </a:t>
            </a:r>
            <a:r>
              <a:rPr lang="en" sz="900">
                <a:solidFill>
                  <a:schemeClr val="lt1"/>
                </a:solidFill>
              </a:rPr>
              <a:t>was designed</a:t>
            </a:r>
            <a:br>
              <a:rPr lang="en" sz="900">
                <a:solidFill>
                  <a:schemeClr val="lt1"/>
                </a:solidFill>
              </a:rPr>
            </a:br>
            <a:endParaRPr sz="900">
              <a:solidFill>
                <a:schemeClr val="lt1"/>
              </a:solidFill>
            </a:endParaRPr>
          </a:p>
        </p:txBody>
      </p:sp>
      <p:sp>
        <p:nvSpPr>
          <p:cNvPr id="237" name="Google Shape;237;p33"/>
          <p:cNvSpPr txBox="1"/>
          <p:nvPr/>
        </p:nvSpPr>
        <p:spPr>
          <a:xfrm>
            <a:off x="5810200" y="1948150"/>
            <a:ext cx="14397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Work began on building the </a:t>
            </a:r>
            <a:r>
              <a:rPr b="1" lang="en" sz="900">
                <a:solidFill>
                  <a:srgbClr val="FED670"/>
                </a:solidFill>
              </a:rPr>
              <a:t>Token Engineering Commons</a:t>
            </a:r>
            <a:endParaRPr b="1" sz="900">
              <a:solidFill>
                <a:srgbClr val="FED670"/>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Launched The new </a:t>
            </a:r>
            <a:endParaRPr sz="900">
              <a:solidFill>
                <a:schemeClr val="lt1"/>
              </a:solidFill>
            </a:endParaRPr>
          </a:p>
          <a:p>
            <a:pPr indent="0" lvl="0" marL="0" rtl="0" algn="l">
              <a:spcBef>
                <a:spcPts val="0"/>
              </a:spcBef>
              <a:spcAft>
                <a:spcPts val="0"/>
              </a:spcAft>
              <a:buNone/>
            </a:pPr>
            <a:r>
              <a:rPr lang="en" sz="900">
                <a:solidFill>
                  <a:schemeClr val="lt1"/>
                </a:solidFill>
              </a:rPr>
              <a:t>“Giveth TRACE” with better functionality and streamlined </a:t>
            </a:r>
            <a:r>
              <a:rPr lang="en" sz="900">
                <a:solidFill>
                  <a:schemeClr val="lt1"/>
                </a:solidFill>
              </a:rPr>
              <a:t>UX</a:t>
            </a:r>
            <a:endParaRPr sz="900">
              <a:solidFill>
                <a:schemeClr val="lt1"/>
              </a:solidFill>
            </a:endParaRPr>
          </a:p>
          <a:p>
            <a:pPr indent="0" lvl="0" marL="0" rtl="0" algn="l">
              <a:spcBef>
                <a:spcPts val="0"/>
              </a:spcBef>
              <a:spcAft>
                <a:spcPts val="0"/>
              </a:spcAft>
              <a:buNone/>
            </a:pPr>
            <a:br>
              <a:rPr lang="en" sz="900">
                <a:solidFill>
                  <a:schemeClr val="lt1"/>
                </a:solidFill>
              </a:rPr>
            </a:br>
            <a:endParaRPr sz="900">
              <a:solidFill>
                <a:schemeClr val="lt1"/>
              </a:solidFill>
            </a:endParaRPr>
          </a:p>
          <a:p>
            <a:pPr indent="0" lvl="0" marL="0" rtl="0" algn="l">
              <a:spcBef>
                <a:spcPts val="0"/>
              </a:spcBef>
              <a:spcAft>
                <a:spcPts val="0"/>
              </a:spcAft>
              <a:buNone/>
            </a:pPr>
            <a:r>
              <a:t/>
            </a:r>
            <a:endParaRPr sz="900">
              <a:solidFill>
                <a:schemeClr val="lt1"/>
              </a:solidFill>
            </a:endParaRPr>
          </a:p>
        </p:txBody>
      </p:sp>
      <p:sp>
        <p:nvSpPr>
          <p:cNvPr id="238" name="Google Shape;238;p33"/>
          <p:cNvSpPr txBox="1"/>
          <p:nvPr/>
        </p:nvSpPr>
        <p:spPr>
          <a:xfrm>
            <a:off x="7249900" y="1948150"/>
            <a:ext cx="15516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FED670"/>
                </a:solidFill>
              </a:rPr>
              <a:t>• </a:t>
            </a:r>
            <a:r>
              <a:rPr lang="en" sz="900">
                <a:solidFill>
                  <a:schemeClr val="lt1"/>
                </a:solidFill>
              </a:rPr>
              <a:t>Built a </a:t>
            </a:r>
            <a:r>
              <a:rPr b="1" lang="en" sz="900">
                <a:solidFill>
                  <a:srgbClr val="FED670"/>
                </a:solidFill>
              </a:rPr>
              <a:t>new donation application</a:t>
            </a:r>
            <a:r>
              <a:rPr lang="en" sz="900">
                <a:solidFill>
                  <a:schemeClr val="lt1"/>
                </a:solidFill>
              </a:rPr>
              <a:t> with simple</a:t>
            </a:r>
            <a:r>
              <a:rPr lang="en" sz="900">
                <a:solidFill>
                  <a:schemeClr val="lt1"/>
                </a:solidFill>
              </a:rPr>
              <a:t> peer-to-peer donations on both Mainnet and xDai network</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b="1" lang="en" sz="900">
                <a:solidFill>
                  <a:srgbClr val="FED670"/>
                </a:solidFill>
              </a:rPr>
              <a:t>• </a:t>
            </a:r>
            <a:r>
              <a:rPr lang="en" sz="900">
                <a:solidFill>
                  <a:schemeClr val="lt1"/>
                </a:solidFill>
              </a:rPr>
              <a:t>Launch of </a:t>
            </a:r>
            <a:r>
              <a:rPr b="1" lang="en" sz="900">
                <a:solidFill>
                  <a:srgbClr val="FED670"/>
                </a:solidFill>
              </a:rPr>
              <a:t>GIVecnomy</a:t>
            </a:r>
            <a:r>
              <a:rPr lang="en" sz="900">
                <a:solidFill>
                  <a:schemeClr val="lt1"/>
                </a:solidFill>
              </a:rPr>
              <a:t> and GIV token. GIVfarm, GIVstream and Regenfarms are live</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en" sz="900">
                <a:solidFill>
                  <a:schemeClr val="lt1"/>
                </a:solidFill>
              </a:rPr>
              <a:t>• Giveth is in full-swing and tokenization platform is working…</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p:txBody>
      </p:sp>
      <p:cxnSp>
        <p:nvCxnSpPr>
          <p:cNvPr id="239" name="Google Shape;239;p33"/>
          <p:cNvCxnSpPr/>
          <p:nvPr/>
        </p:nvCxnSpPr>
        <p:spPr>
          <a:xfrm>
            <a:off x="967825" y="1620700"/>
            <a:ext cx="7071000" cy="1200"/>
          </a:xfrm>
          <a:prstGeom prst="straightConnector1">
            <a:avLst/>
          </a:prstGeom>
          <a:noFill/>
          <a:ln cap="flat" cmpd="sng" w="152400">
            <a:solidFill>
              <a:srgbClr val="FED670"/>
            </a:solidFill>
            <a:prstDash val="solid"/>
            <a:round/>
            <a:headEnd len="med" w="med" type="none"/>
            <a:tailEnd len="med" w="med" type="none"/>
          </a:ln>
        </p:spPr>
      </p:cxnSp>
      <p:sp>
        <p:nvSpPr>
          <p:cNvPr id="240" name="Google Shape;240;p33"/>
          <p:cNvSpPr/>
          <p:nvPr/>
        </p:nvSpPr>
        <p:spPr>
          <a:xfrm>
            <a:off x="8038825" y="1439050"/>
            <a:ext cx="388500" cy="365700"/>
          </a:xfrm>
          <a:prstGeom prst="stripedRightArrow">
            <a:avLst>
              <a:gd fmla="val 50000" name="adj1"/>
              <a:gd fmla="val 50000" name="adj2"/>
            </a:avLst>
          </a:prstGeom>
          <a:solidFill>
            <a:srgbClr val="FED6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4682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a:t>
            </a:r>
            <a:r>
              <a:rPr b="1" lang="en" sz="1200">
                <a:solidFill>
                  <a:schemeClr val="lt1"/>
                </a:solidFill>
              </a:rPr>
              <a:t>16</a:t>
            </a:r>
            <a:endParaRPr b="1" sz="1200">
              <a:solidFill>
                <a:schemeClr val="lt1"/>
              </a:solidFill>
            </a:endParaRPr>
          </a:p>
        </p:txBody>
      </p:sp>
      <p:sp>
        <p:nvSpPr>
          <p:cNvPr id="242" name="Google Shape;242;p33"/>
          <p:cNvSpPr/>
          <p:nvPr/>
        </p:nvSpPr>
        <p:spPr>
          <a:xfrm>
            <a:off x="1763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‘17</a:t>
            </a:r>
            <a:endParaRPr b="1" sz="1200">
              <a:solidFill>
                <a:schemeClr val="lt1"/>
              </a:solidFill>
            </a:endParaRPr>
          </a:p>
        </p:txBody>
      </p:sp>
      <p:sp>
        <p:nvSpPr>
          <p:cNvPr id="243" name="Google Shape;243;p33"/>
          <p:cNvSpPr/>
          <p:nvPr/>
        </p:nvSpPr>
        <p:spPr>
          <a:xfrm>
            <a:off x="3059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‘18</a:t>
            </a:r>
            <a:endParaRPr b="1" sz="1200">
              <a:solidFill>
                <a:schemeClr val="lt1"/>
              </a:solidFill>
            </a:endParaRPr>
          </a:p>
        </p:txBody>
      </p:sp>
      <p:sp>
        <p:nvSpPr>
          <p:cNvPr id="244" name="Google Shape;244;p33"/>
          <p:cNvSpPr/>
          <p:nvPr/>
        </p:nvSpPr>
        <p:spPr>
          <a:xfrm>
            <a:off x="45830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‘19</a:t>
            </a:r>
            <a:endParaRPr b="1" sz="1200">
              <a:solidFill>
                <a:schemeClr val="lt1"/>
              </a:solidFill>
            </a:endParaRPr>
          </a:p>
        </p:txBody>
      </p:sp>
      <p:sp>
        <p:nvSpPr>
          <p:cNvPr id="245" name="Google Shape;245;p33"/>
          <p:cNvSpPr/>
          <p:nvPr/>
        </p:nvSpPr>
        <p:spPr>
          <a:xfrm>
            <a:off x="60308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‘20</a:t>
            </a:r>
            <a:endParaRPr b="1" sz="1200">
              <a:solidFill>
                <a:schemeClr val="lt1"/>
              </a:solidFill>
            </a:endParaRPr>
          </a:p>
        </p:txBody>
      </p:sp>
      <p:sp>
        <p:nvSpPr>
          <p:cNvPr id="246" name="Google Shape;246;p33"/>
          <p:cNvSpPr/>
          <p:nvPr/>
        </p:nvSpPr>
        <p:spPr>
          <a:xfrm>
            <a:off x="7478675" y="1335550"/>
            <a:ext cx="572700" cy="572700"/>
          </a:xfrm>
          <a:prstGeom prst="ellipse">
            <a:avLst/>
          </a:prstGeom>
          <a:solidFill>
            <a:srgbClr val="E145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rPr>
              <a:t>‘21</a:t>
            </a:r>
            <a:endParaRPr b="1" sz="1200">
              <a:solidFill>
                <a:schemeClr val="lt1"/>
              </a:solidFill>
            </a:endParaRPr>
          </a:p>
        </p:txBody>
      </p:sp>
      <p:pic>
        <p:nvPicPr>
          <p:cNvPr id="247" name="Google Shape;247;p33"/>
          <p:cNvPicPr preferRelativeResize="0"/>
          <p:nvPr/>
        </p:nvPicPr>
        <p:blipFill>
          <a:blip r:embed="rId7">
            <a:alphaModFix/>
          </a:blip>
          <a:stretch>
            <a:fillRect/>
          </a:stretch>
        </p:blipFill>
        <p:spPr>
          <a:xfrm>
            <a:off x="4430649" y="3795250"/>
            <a:ext cx="282700" cy="282700"/>
          </a:xfrm>
          <a:prstGeom prst="rect">
            <a:avLst/>
          </a:prstGeom>
          <a:noFill/>
          <a:ln>
            <a:noFill/>
          </a:ln>
        </p:spPr>
      </p:pic>
      <p:pic>
        <p:nvPicPr>
          <p:cNvPr id="248" name="Google Shape;248;p33"/>
          <p:cNvPicPr preferRelativeResize="0"/>
          <p:nvPr/>
        </p:nvPicPr>
        <p:blipFill>
          <a:blip r:embed="rId8">
            <a:alphaModFix/>
          </a:blip>
          <a:stretch>
            <a:fillRect/>
          </a:stretch>
        </p:blipFill>
        <p:spPr>
          <a:xfrm>
            <a:off x="5858796" y="3215146"/>
            <a:ext cx="282700" cy="282700"/>
          </a:xfrm>
          <a:prstGeom prst="rect">
            <a:avLst/>
          </a:prstGeom>
          <a:noFill/>
          <a:ln>
            <a:noFill/>
          </a:ln>
        </p:spPr>
      </p:pic>
      <p:pic>
        <p:nvPicPr>
          <p:cNvPr id="249" name="Google Shape;249;p33"/>
          <p:cNvPicPr preferRelativeResize="0"/>
          <p:nvPr/>
        </p:nvPicPr>
        <p:blipFill rotWithShape="1">
          <a:blip r:embed="rId5">
            <a:alphaModFix/>
          </a:blip>
          <a:srcRect b="0" l="0" r="68147" t="0"/>
          <a:stretch/>
        </p:blipFill>
        <p:spPr>
          <a:xfrm>
            <a:off x="278000" y="3518050"/>
            <a:ext cx="364926" cy="36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55" name="Google Shape;255;p34"/>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56" name="Google Shape;256;p34"/>
          <p:cNvSpPr txBox="1"/>
          <p:nvPr>
            <p:ph type="title"/>
          </p:nvPr>
        </p:nvSpPr>
        <p:spPr>
          <a:xfrm>
            <a:off x="3975" y="229125"/>
            <a:ext cx="91359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growth plan - the best is yet to come</a:t>
            </a:r>
            <a:endParaRPr b="1" sz="3020">
              <a:solidFill>
                <a:srgbClr val="FED670"/>
              </a:solidFill>
              <a:latin typeface="Red Hat Display"/>
              <a:ea typeface="Red Hat Display"/>
              <a:cs typeface="Red Hat Display"/>
              <a:sym typeface="Red Hat Display"/>
            </a:endParaRPr>
          </a:p>
        </p:txBody>
      </p:sp>
      <p:sp>
        <p:nvSpPr>
          <p:cNvPr id="257" name="Google Shape;257;p34"/>
          <p:cNvSpPr/>
          <p:nvPr/>
        </p:nvSpPr>
        <p:spPr>
          <a:xfrm>
            <a:off x="372625" y="911975"/>
            <a:ext cx="695100" cy="3960600"/>
          </a:xfrm>
          <a:prstGeom prst="downArrow">
            <a:avLst>
              <a:gd fmla="val 50486" name="adj1"/>
              <a:gd fmla="val 50000" name="adj2"/>
            </a:avLst>
          </a:prstGeom>
          <a:gradFill>
            <a:gsLst>
              <a:gs pos="0">
                <a:srgbClr val="5326EC"/>
              </a:gs>
              <a:gs pos="100000">
                <a:srgbClr val="E1458D"/>
              </a:gs>
            </a:gsLst>
            <a:lin ang="5400012" scaled="0"/>
          </a:gra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372625" y="1398350"/>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2022</a:t>
            </a:r>
            <a:endParaRPr b="1" sz="1100">
              <a:solidFill>
                <a:schemeClr val="lt1"/>
              </a:solidFill>
            </a:endParaRPr>
          </a:p>
        </p:txBody>
      </p:sp>
      <p:sp>
        <p:nvSpPr>
          <p:cNvPr id="259" name="Google Shape;259;p34"/>
          <p:cNvSpPr/>
          <p:nvPr/>
        </p:nvSpPr>
        <p:spPr>
          <a:xfrm>
            <a:off x="372625" y="2475563"/>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2022</a:t>
            </a:r>
            <a:endParaRPr b="1" sz="1100">
              <a:solidFill>
                <a:schemeClr val="lt1"/>
              </a:solidFill>
            </a:endParaRPr>
          </a:p>
        </p:txBody>
      </p:sp>
      <p:sp>
        <p:nvSpPr>
          <p:cNvPr id="260" name="Google Shape;260;p34"/>
          <p:cNvSpPr/>
          <p:nvPr/>
        </p:nvSpPr>
        <p:spPr>
          <a:xfrm>
            <a:off x="372625" y="4125625"/>
            <a:ext cx="695100" cy="197100"/>
          </a:xfrm>
          <a:prstGeom prst="rect">
            <a:avLst/>
          </a:prstGeom>
          <a:solidFill>
            <a:srgbClr val="E145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Future</a:t>
            </a:r>
            <a:endParaRPr b="1" sz="1100">
              <a:solidFill>
                <a:schemeClr val="lt1"/>
              </a:solidFill>
            </a:endParaRPr>
          </a:p>
        </p:txBody>
      </p:sp>
      <p:sp>
        <p:nvSpPr>
          <p:cNvPr id="261" name="Google Shape;261;p34"/>
          <p:cNvSpPr/>
          <p:nvPr/>
        </p:nvSpPr>
        <p:spPr>
          <a:xfrm>
            <a:off x="372625" y="3300588"/>
            <a:ext cx="695100" cy="197100"/>
          </a:xfrm>
          <a:prstGeom prst="rect">
            <a:avLst/>
          </a:prstGeom>
          <a:solidFill>
            <a:srgbClr val="370E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2023</a:t>
            </a:r>
            <a:endParaRPr b="1" sz="1100">
              <a:solidFill>
                <a:schemeClr val="lt1"/>
              </a:solidFill>
            </a:endParaRPr>
          </a:p>
        </p:txBody>
      </p:sp>
      <p:sp>
        <p:nvSpPr>
          <p:cNvPr id="262" name="Google Shape;262;p34"/>
          <p:cNvSpPr/>
          <p:nvPr/>
        </p:nvSpPr>
        <p:spPr>
          <a:xfrm>
            <a:off x="1283750" y="911975"/>
            <a:ext cx="7013400" cy="10800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Angel Vault and path to our stable token (oneGIV)</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To create more liquidity, we are planning to launch $oneGIV and make Giveth Angel Vault. This way we can protect the value of $GIV for GIVbacks, the GIVgarden &amp; all our future ventures. $oneGIV, our own branded stablecoin will be used throughout the GIVeconomy.</a:t>
            </a:r>
            <a:endParaRPr sz="1210">
              <a:solidFill>
                <a:schemeClr val="lt1"/>
              </a:solidFill>
              <a:latin typeface="Red Hat Display"/>
              <a:ea typeface="Red Hat Display"/>
              <a:cs typeface="Red Hat Display"/>
              <a:sym typeface="Red Hat Display"/>
            </a:endParaRPr>
          </a:p>
        </p:txBody>
      </p:sp>
      <p:sp>
        <p:nvSpPr>
          <p:cNvPr id="263" name="Google Shape;263;p34"/>
          <p:cNvSpPr/>
          <p:nvPr/>
        </p:nvSpPr>
        <p:spPr>
          <a:xfrm>
            <a:off x="1283750" y="204652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GIVpower</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$GIV holders will be able to lock their tokens to BOOST projects asking for donations on our platform. The longer they lock, the more the project is BOOSTED and the higher their staking APR.</a:t>
            </a:r>
            <a:endParaRPr b="1" sz="1210">
              <a:solidFill>
                <a:srgbClr val="FED670"/>
              </a:solidFill>
              <a:latin typeface="Red Hat Display"/>
              <a:ea typeface="Red Hat Display"/>
              <a:cs typeface="Red Hat Display"/>
              <a:sym typeface="Red Hat Display"/>
            </a:endParaRPr>
          </a:p>
        </p:txBody>
      </p:sp>
      <p:sp>
        <p:nvSpPr>
          <p:cNvPr id="264" name="Google Shape;264;p34"/>
          <p:cNvSpPr/>
          <p:nvPr/>
        </p:nvSpPr>
        <p:spPr>
          <a:xfrm>
            <a:off x="1283750" y="2921275"/>
            <a:ext cx="7013400" cy="8202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rgbClr val="FED670"/>
                </a:solidFill>
                <a:latin typeface="Red Hat Display"/>
                <a:ea typeface="Red Hat Display"/>
                <a:cs typeface="Red Hat Display"/>
                <a:sym typeface="Red Hat Display"/>
              </a:rPr>
              <a:t>GIVfi</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Latent donations on the platform will be put into safe defi strategies to earn an interest while waiting for projects to withdraw them. This interest will be used to buy $GIV on secondary markets.</a:t>
            </a:r>
            <a:endParaRPr b="1" sz="1210">
              <a:solidFill>
                <a:srgbClr val="FED670"/>
              </a:solidFill>
              <a:latin typeface="Red Hat Display"/>
              <a:ea typeface="Red Hat Display"/>
              <a:cs typeface="Red Hat Display"/>
              <a:sym typeface="Red Hat Display"/>
            </a:endParaRPr>
          </a:p>
        </p:txBody>
      </p:sp>
      <p:sp>
        <p:nvSpPr>
          <p:cNvPr id="265" name="Google Shape;265;p34"/>
          <p:cNvSpPr/>
          <p:nvPr/>
        </p:nvSpPr>
        <p:spPr>
          <a:xfrm>
            <a:off x="1283750" y="3796025"/>
            <a:ext cx="7013400" cy="10800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10">
                <a:solidFill>
                  <a:schemeClr val="lt1"/>
                </a:solidFill>
                <a:latin typeface="Red Hat Display"/>
                <a:ea typeface="Red Hat Display"/>
                <a:cs typeface="Red Hat Display"/>
                <a:sym typeface="Red Hat Display"/>
              </a:rPr>
              <a:t>Regen Microeconomies powered by $GIV</a:t>
            </a:r>
            <a:endParaRPr b="1" sz="12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110">
                <a:solidFill>
                  <a:schemeClr val="lt1"/>
                </a:solidFill>
                <a:latin typeface="Red Hat Display"/>
                <a:ea typeface="Red Hat Display"/>
                <a:cs typeface="Red Hat Display"/>
                <a:sym typeface="Red Hat Display"/>
              </a:rPr>
              <a:t>With the $GIV staked behind projects via GIVpower, we can enable for-good projects to launch their own microeconomies backed by $GIV in a Bonding Curve. Donors become investors, Volunteers become shareholders with a voice, Giveth.io becomes the place to go for seed </a:t>
            </a:r>
            <a:r>
              <a:rPr lang="en" sz="1110">
                <a:solidFill>
                  <a:schemeClr val="lt1"/>
                </a:solidFill>
                <a:latin typeface="Red Hat Display"/>
                <a:ea typeface="Red Hat Display"/>
                <a:cs typeface="Red Hat Display"/>
                <a:sym typeface="Red Hat Display"/>
              </a:rPr>
              <a:t>round</a:t>
            </a:r>
            <a:r>
              <a:rPr lang="en" sz="1110">
                <a:solidFill>
                  <a:schemeClr val="lt1"/>
                </a:solidFill>
                <a:latin typeface="Red Hat Display"/>
                <a:ea typeface="Red Hat Display"/>
                <a:cs typeface="Red Hat Display"/>
                <a:sym typeface="Red Hat Display"/>
              </a:rPr>
              <a:t> impact investments. </a:t>
            </a:r>
            <a:br>
              <a:rPr lang="en" sz="1110">
                <a:solidFill>
                  <a:schemeClr val="lt1"/>
                </a:solidFill>
                <a:latin typeface="Red Hat Display"/>
                <a:ea typeface="Red Hat Display"/>
                <a:cs typeface="Red Hat Display"/>
                <a:sym typeface="Red Hat Display"/>
              </a:rPr>
            </a:br>
            <a:r>
              <a:rPr lang="en" sz="1110">
                <a:solidFill>
                  <a:schemeClr val="lt1"/>
                </a:solidFill>
                <a:latin typeface="Red Hat Display"/>
                <a:ea typeface="Red Hat Display"/>
                <a:cs typeface="Red Hat Display"/>
                <a:sym typeface="Red Hat Display"/>
              </a:rPr>
              <a:t>The Future of Giving, is Investing.</a:t>
            </a:r>
            <a:endParaRPr b="1"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266" name="Google Shape;266;p34"/>
          <p:cNvPicPr preferRelativeResize="0"/>
          <p:nvPr/>
        </p:nvPicPr>
        <p:blipFill rotWithShape="1">
          <a:blip r:embed="rId5">
            <a:alphaModFix/>
          </a:blip>
          <a:srcRect b="0" l="0" r="37170" t="0"/>
          <a:stretch/>
        </p:blipFill>
        <p:spPr>
          <a:xfrm>
            <a:off x="7919772" y="1213650"/>
            <a:ext cx="1224225" cy="186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5"/>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72" name="Google Shape;272;p35"/>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273" name="Google Shape;273;p35"/>
          <p:cNvSpPr txBox="1"/>
          <p:nvPr>
            <p:ph type="title"/>
          </p:nvPr>
        </p:nvSpPr>
        <p:spPr>
          <a:xfrm>
            <a:off x="484400" y="339750"/>
            <a:ext cx="84330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Giveth DAO</a:t>
            </a:r>
            <a:endParaRPr b="1" sz="3020">
              <a:solidFill>
                <a:srgbClr val="FED670"/>
              </a:solidFill>
              <a:latin typeface="Red Hat Display"/>
              <a:ea typeface="Red Hat Display"/>
              <a:cs typeface="Red Hat Display"/>
              <a:sym typeface="Red Hat Display"/>
            </a:endParaRPr>
          </a:p>
        </p:txBody>
      </p:sp>
      <p:pic>
        <p:nvPicPr>
          <p:cNvPr id="274" name="Google Shape;274;p35"/>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sp>
        <p:nvSpPr>
          <p:cNvPr id="275" name="Google Shape;275;p35"/>
          <p:cNvSpPr/>
          <p:nvPr/>
        </p:nvSpPr>
        <p:spPr>
          <a:xfrm>
            <a:off x="3424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Griff Green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The Commons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Stack, Giveth.io. Also co-founded DAppNode and White Hat Group (WHG).</a:t>
            </a:r>
            <a:endParaRPr sz="1000">
              <a:solidFill>
                <a:schemeClr val="lt1"/>
              </a:solidFill>
              <a:latin typeface="Red Hat Display"/>
              <a:ea typeface="Red Hat Display"/>
              <a:cs typeface="Red Hat Display"/>
              <a:sym typeface="Red Hat Display"/>
            </a:endParaRPr>
          </a:p>
        </p:txBody>
      </p:sp>
      <p:pic>
        <p:nvPicPr>
          <p:cNvPr id="276" name="Google Shape;276;p35"/>
          <p:cNvPicPr preferRelativeResize="0"/>
          <p:nvPr/>
        </p:nvPicPr>
        <p:blipFill rotWithShape="1">
          <a:blip r:embed="rId6">
            <a:alphaModFix/>
          </a:blip>
          <a:srcRect b="15067" l="9432" r="48493" t="0"/>
          <a:stretch/>
        </p:blipFill>
        <p:spPr>
          <a:xfrm>
            <a:off x="2334449" y="983726"/>
            <a:ext cx="706200" cy="712800"/>
          </a:xfrm>
          <a:prstGeom prst="ellipse">
            <a:avLst/>
          </a:prstGeom>
          <a:noFill/>
          <a:ln>
            <a:noFill/>
          </a:ln>
        </p:spPr>
      </p:pic>
      <p:sp>
        <p:nvSpPr>
          <p:cNvPr id="277" name="Google Shape;277;p35"/>
          <p:cNvSpPr/>
          <p:nvPr/>
        </p:nvSpPr>
        <p:spPr>
          <a:xfrm>
            <a:off x="31618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Jordi Baylina</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co-founder of Giveth, DAppNode</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and Founder and Technical Lead of Hermez Network and iden3.</a:t>
            </a:r>
            <a:endParaRPr sz="900">
              <a:solidFill>
                <a:schemeClr val="lt1"/>
              </a:solidFill>
              <a:latin typeface="Red Hat Display"/>
              <a:ea typeface="Red Hat Display"/>
              <a:cs typeface="Red Hat Display"/>
              <a:sym typeface="Red Hat Display"/>
            </a:endParaRPr>
          </a:p>
        </p:txBody>
      </p:sp>
      <p:pic>
        <p:nvPicPr>
          <p:cNvPr id="278" name="Google Shape;278;p35"/>
          <p:cNvPicPr preferRelativeResize="0"/>
          <p:nvPr/>
        </p:nvPicPr>
        <p:blipFill rotWithShape="1">
          <a:blip r:embed="rId7">
            <a:alphaModFix/>
          </a:blip>
          <a:srcRect b="6899" l="6639" r="7692" t="6640"/>
          <a:stretch/>
        </p:blipFill>
        <p:spPr>
          <a:xfrm>
            <a:off x="5145713" y="983726"/>
            <a:ext cx="706200" cy="712800"/>
          </a:xfrm>
          <a:prstGeom prst="ellipse">
            <a:avLst/>
          </a:prstGeom>
          <a:noFill/>
          <a:ln>
            <a:noFill/>
          </a:ln>
        </p:spPr>
      </p:pic>
      <p:sp>
        <p:nvSpPr>
          <p:cNvPr id="279" name="Google Shape;279;p35"/>
          <p:cNvSpPr/>
          <p:nvPr/>
        </p:nvSpPr>
        <p:spPr>
          <a:xfrm>
            <a:off x="5981225" y="1270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Marko Prljic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Product and UX Design Lead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Founding member of General Magic.</a:t>
            </a:r>
            <a:endParaRPr sz="1000">
              <a:solidFill>
                <a:schemeClr val="lt1"/>
              </a:solidFill>
              <a:latin typeface="Red Hat Display"/>
              <a:ea typeface="Red Hat Display"/>
              <a:cs typeface="Red Hat Display"/>
              <a:sym typeface="Red Hat Display"/>
            </a:endParaRPr>
          </a:p>
        </p:txBody>
      </p:sp>
      <p:pic>
        <p:nvPicPr>
          <p:cNvPr id="280" name="Google Shape;280;p35"/>
          <p:cNvPicPr preferRelativeResize="0"/>
          <p:nvPr/>
        </p:nvPicPr>
        <p:blipFill>
          <a:blip r:embed="rId8">
            <a:alphaModFix/>
          </a:blip>
          <a:stretch>
            <a:fillRect/>
          </a:stretch>
        </p:blipFill>
        <p:spPr>
          <a:xfrm>
            <a:off x="8033201" y="987026"/>
            <a:ext cx="706200" cy="706200"/>
          </a:xfrm>
          <a:prstGeom prst="ellipse">
            <a:avLst/>
          </a:prstGeom>
          <a:noFill/>
          <a:ln>
            <a:noFill/>
          </a:ln>
        </p:spPr>
      </p:pic>
      <p:sp>
        <p:nvSpPr>
          <p:cNvPr id="281" name="Google Shape;281;p35"/>
          <p:cNvSpPr/>
          <p:nvPr/>
        </p:nvSpPr>
        <p:spPr>
          <a:xfrm>
            <a:off x="342425" y="2413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Lauren Luz</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Giveth communications lead and GIVeconomy product manager.</a:t>
            </a:r>
            <a:endParaRPr sz="1000">
              <a:solidFill>
                <a:schemeClr val="lt1"/>
              </a:solidFill>
              <a:latin typeface="Red Hat Display"/>
              <a:ea typeface="Red Hat Display"/>
              <a:cs typeface="Red Hat Display"/>
              <a:sym typeface="Red Hat Display"/>
            </a:endParaRPr>
          </a:p>
        </p:txBody>
      </p:sp>
      <p:pic>
        <p:nvPicPr>
          <p:cNvPr id="282" name="Google Shape;282;p35"/>
          <p:cNvPicPr preferRelativeResize="0"/>
          <p:nvPr/>
        </p:nvPicPr>
        <p:blipFill rotWithShape="1">
          <a:blip r:embed="rId9">
            <a:alphaModFix/>
          </a:blip>
          <a:srcRect b="21900" l="30881" r="0" t="7061"/>
          <a:stretch/>
        </p:blipFill>
        <p:spPr>
          <a:xfrm>
            <a:off x="2321125" y="2189150"/>
            <a:ext cx="706200" cy="726000"/>
          </a:xfrm>
          <a:prstGeom prst="ellipse">
            <a:avLst/>
          </a:prstGeom>
          <a:noFill/>
          <a:ln>
            <a:noFill/>
          </a:ln>
        </p:spPr>
      </p:pic>
      <p:sp>
        <p:nvSpPr>
          <p:cNvPr id="283" name="Google Shape;283;p35"/>
          <p:cNvSpPr/>
          <p:nvPr/>
        </p:nvSpPr>
        <p:spPr>
          <a:xfrm>
            <a:off x="31618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Mitch @divine_comedian</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DAO Steward, DeGov Expert,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DevOps and Development Assistant.</a:t>
            </a:r>
            <a:endParaRPr sz="1000">
              <a:solidFill>
                <a:schemeClr val="lt1"/>
              </a:solidFill>
              <a:latin typeface="Red Hat Display"/>
              <a:ea typeface="Red Hat Display"/>
              <a:cs typeface="Red Hat Display"/>
              <a:sym typeface="Red Hat Display"/>
            </a:endParaRPr>
          </a:p>
        </p:txBody>
      </p:sp>
      <p:pic>
        <p:nvPicPr>
          <p:cNvPr id="284" name="Google Shape;284;p35"/>
          <p:cNvPicPr preferRelativeResize="0"/>
          <p:nvPr/>
        </p:nvPicPr>
        <p:blipFill>
          <a:blip r:embed="rId10">
            <a:alphaModFix/>
          </a:blip>
          <a:stretch>
            <a:fillRect/>
          </a:stretch>
        </p:blipFill>
        <p:spPr>
          <a:xfrm>
            <a:off x="5145713" y="2206226"/>
            <a:ext cx="706200" cy="706200"/>
          </a:xfrm>
          <a:prstGeom prst="ellipse">
            <a:avLst/>
          </a:prstGeom>
          <a:noFill/>
          <a:ln>
            <a:noFill/>
          </a:ln>
        </p:spPr>
      </p:pic>
      <p:sp>
        <p:nvSpPr>
          <p:cNvPr id="285" name="Google Shape;285;p35"/>
          <p:cNvSpPr/>
          <p:nvPr/>
        </p:nvSpPr>
        <p:spPr>
          <a:xfrm>
            <a:off x="5981225" y="2403388"/>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Willy Ogorzaly</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Head of Decentralization at Fox Foundation. Former CEO @bitfract acq: ShapeShift @JustLegal acq: DigitalTown.</a:t>
            </a:r>
            <a:endParaRPr sz="1000">
              <a:solidFill>
                <a:schemeClr val="lt1"/>
              </a:solidFill>
              <a:latin typeface="Red Hat Display"/>
              <a:ea typeface="Red Hat Display"/>
              <a:cs typeface="Red Hat Display"/>
              <a:sym typeface="Red Hat Display"/>
            </a:endParaRPr>
          </a:p>
        </p:txBody>
      </p:sp>
      <p:pic>
        <p:nvPicPr>
          <p:cNvPr id="286" name="Google Shape;286;p35"/>
          <p:cNvPicPr preferRelativeResize="0"/>
          <p:nvPr/>
        </p:nvPicPr>
        <p:blipFill rotWithShape="1">
          <a:blip r:embed="rId11">
            <a:alphaModFix/>
          </a:blip>
          <a:srcRect b="19929" l="10062" r="10205" t="0"/>
          <a:stretch/>
        </p:blipFill>
        <p:spPr>
          <a:xfrm>
            <a:off x="8033199" y="2197562"/>
            <a:ext cx="706200" cy="709200"/>
          </a:xfrm>
          <a:prstGeom prst="ellipse">
            <a:avLst/>
          </a:prstGeom>
          <a:noFill/>
          <a:ln>
            <a:noFill/>
          </a:ln>
        </p:spPr>
      </p:pic>
      <p:sp>
        <p:nvSpPr>
          <p:cNvPr id="287" name="Google Shape;287;p35"/>
          <p:cNvSpPr/>
          <p:nvPr/>
        </p:nvSpPr>
        <p:spPr>
          <a:xfrm>
            <a:off x="3424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Eduardo Antuña </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DAppNode co-founder and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project lead. Ethereum DevOps and Solidity developer.</a:t>
            </a:r>
            <a:endParaRPr sz="1000">
              <a:solidFill>
                <a:schemeClr val="lt1"/>
              </a:solidFill>
              <a:latin typeface="Red Hat Display"/>
              <a:ea typeface="Red Hat Display"/>
              <a:cs typeface="Red Hat Display"/>
              <a:sym typeface="Red Hat Display"/>
            </a:endParaRPr>
          </a:p>
        </p:txBody>
      </p:sp>
      <p:pic>
        <p:nvPicPr>
          <p:cNvPr id="288" name="Google Shape;288;p35"/>
          <p:cNvPicPr preferRelativeResize="0"/>
          <p:nvPr/>
        </p:nvPicPr>
        <p:blipFill>
          <a:blip r:embed="rId12">
            <a:alphaModFix/>
          </a:blip>
          <a:stretch>
            <a:fillRect/>
          </a:stretch>
        </p:blipFill>
        <p:spPr>
          <a:xfrm>
            <a:off x="2321125" y="3322399"/>
            <a:ext cx="706200" cy="706200"/>
          </a:xfrm>
          <a:prstGeom prst="ellipse">
            <a:avLst/>
          </a:prstGeom>
          <a:noFill/>
          <a:ln>
            <a:noFill/>
          </a:ln>
        </p:spPr>
      </p:pic>
      <p:sp>
        <p:nvSpPr>
          <p:cNvPr id="289" name="Google Shape;289;p35"/>
          <p:cNvSpPr/>
          <p:nvPr/>
        </p:nvSpPr>
        <p:spPr>
          <a:xfrm>
            <a:off x="31618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Sem @404ouch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Software engineer at 1Hive, Giveth.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 developer. Building GIVpower.</a:t>
            </a:r>
            <a:endParaRPr sz="1000">
              <a:solidFill>
                <a:schemeClr val="lt1"/>
              </a:solidFill>
              <a:latin typeface="Red Hat Display"/>
              <a:ea typeface="Red Hat Display"/>
              <a:cs typeface="Red Hat Display"/>
              <a:sym typeface="Red Hat Display"/>
            </a:endParaRPr>
          </a:p>
        </p:txBody>
      </p:sp>
      <p:pic>
        <p:nvPicPr>
          <p:cNvPr id="290" name="Google Shape;290;p35"/>
          <p:cNvPicPr preferRelativeResize="0"/>
          <p:nvPr/>
        </p:nvPicPr>
        <p:blipFill>
          <a:blip r:embed="rId13">
            <a:alphaModFix/>
          </a:blip>
          <a:stretch>
            <a:fillRect/>
          </a:stretch>
        </p:blipFill>
        <p:spPr>
          <a:xfrm>
            <a:off x="5145725" y="3322400"/>
            <a:ext cx="706200" cy="706200"/>
          </a:xfrm>
          <a:prstGeom prst="ellipse">
            <a:avLst/>
          </a:prstGeom>
          <a:noFill/>
          <a:ln>
            <a:noFill/>
          </a:ln>
        </p:spPr>
      </p:pic>
      <p:sp>
        <p:nvSpPr>
          <p:cNvPr id="291" name="Google Shape;291;p35"/>
          <p:cNvSpPr/>
          <p:nvPr/>
        </p:nvSpPr>
        <p:spPr>
          <a:xfrm>
            <a:off x="5981225" y="3556013"/>
            <a:ext cx="2571000" cy="8529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ED670"/>
                </a:solidFill>
                <a:latin typeface="Red Hat Display"/>
                <a:ea typeface="Red Hat Display"/>
                <a:cs typeface="Red Hat Display"/>
                <a:sym typeface="Red Hat Display"/>
              </a:rPr>
              <a:t>Oleksii Matiiasevych</a:t>
            </a:r>
            <a:endParaRPr b="1" sz="110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Ethereum </a:t>
            </a:r>
            <a:r>
              <a:rPr lang="en" sz="1000">
                <a:solidFill>
                  <a:schemeClr val="lt1"/>
                </a:solidFill>
                <a:latin typeface="Red Hat Display"/>
                <a:ea typeface="Red Hat Display"/>
                <a:cs typeface="Red Hat Display"/>
                <a:sym typeface="Red Hat Display"/>
              </a:rPr>
              <a:t>architect</a:t>
            </a:r>
            <a:r>
              <a:rPr lang="en" sz="1000">
                <a:solidFill>
                  <a:schemeClr val="lt1"/>
                </a:solidFill>
                <a:latin typeface="Red Hat Display"/>
                <a:ea typeface="Red Hat Display"/>
                <a:cs typeface="Red Hat Display"/>
                <a:sym typeface="Red Hat Display"/>
              </a:rPr>
              <a:t>, </a:t>
            </a:r>
            <a:endParaRPr sz="10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Display"/>
                <a:ea typeface="Red Hat Display"/>
                <a:cs typeface="Red Hat Display"/>
                <a:sym typeface="Red Hat Display"/>
              </a:rPr>
              <a:t>Smart Contracts Engineer.</a:t>
            </a:r>
            <a:endParaRPr sz="1000">
              <a:solidFill>
                <a:schemeClr val="lt1"/>
              </a:solidFill>
              <a:latin typeface="Red Hat Display"/>
              <a:ea typeface="Red Hat Display"/>
              <a:cs typeface="Red Hat Display"/>
              <a:sym typeface="Red Hat Display"/>
            </a:endParaRPr>
          </a:p>
        </p:txBody>
      </p:sp>
      <p:pic>
        <p:nvPicPr>
          <p:cNvPr id="292" name="Google Shape;292;p35"/>
          <p:cNvPicPr preferRelativeResize="0"/>
          <p:nvPr/>
        </p:nvPicPr>
        <p:blipFill>
          <a:blip r:embed="rId14">
            <a:alphaModFix/>
          </a:blip>
          <a:stretch>
            <a:fillRect/>
          </a:stretch>
        </p:blipFill>
        <p:spPr>
          <a:xfrm>
            <a:off x="8033200" y="3331250"/>
            <a:ext cx="706200" cy="688500"/>
          </a:xfrm>
          <a:prstGeom prst="ellipse">
            <a:avLst/>
          </a:prstGeom>
          <a:noFill/>
          <a:ln>
            <a:noFill/>
          </a:ln>
        </p:spPr>
      </p:pic>
      <p:sp>
        <p:nvSpPr>
          <p:cNvPr id="293" name="Google Shape;293;p35"/>
          <p:cNvSpPr txBox="1"/>
          <p:nvPr/>
        </p:nvSpPr>
        <p:spPr>
          <a:xfrm>
            <a:off x="342425" y="4515250"/>
            <a:ext cx="8209800" cy="37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10">
                <a:solidFill>
                  <a:schemeClr val="lt1"/>
                </a:solidFill>
                <a:latin typeface="Red Hat Display"/>
                <a:ea typeface="Red Hat Display"/>
                <a:cs typeface="Red Hat Display"/>
                <a:sym typeface="Red Hat Display"/>
              </a:rPr>
              <a:t>…</a:t>
            </a:r>
            <a:r>
              <a:rPr b="1" lang="en" sz="1210">
                <a:solidFill>
                  <a:schemeClr val="lt1"/>
                </a:solidFill>
                <a:latin typeface="Red Hat Display"/>
                <a:ea typeface="Red Hat Display"/>
                <a:cs typeface="Red Hat Display"/>
                <a:sym typeface="Red Hat Display"/>
              </a:rPr>
              <a:t>and 40+ Giveth contributors</a:t>
            </a:r>
            <a:endParaRPr b="1" sz="1210">
              <a:solidFill>
                <a:schemeClr val="lt1"/>
              </a:solidFill>
              <a:latin typeface="Red Hat Display"/>
              <a:ea typeface="Red Hat Display"/>
              <a:cs typeface="Red Hat Display"/>
              <a:sym typeface="Red Hat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6"/>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299" name="Google Shape;299;p36"/>
          <p:cNvPicPr preferRelativeResize="0"/>
          <p:nvPr/>
        </p:nvPicPr>
        <p:blipFill rotWithShape="1">
          <a:blip r:embed="rId4">
            <a:alphaModFix/>
          </a:blip>
          <a:srcRect b="0" l="0" r="68147" t="0"/>
          <a:stretch/>
        </p:blipFill>
        <p:spPr>
          <a:xfrm>
            <a:off x="8645000" y="4636500"/>
            <a:ext cx="364926" cy="365750"/>
          </a:xfrm>
          <a:prstGeom prst="rect">
            <a:avLst/>
          </a:prstGeom>
          <a:noFill/>
          <a:ln>
            <a:noFill/>
          </a:ln>
        </p:spPr>
      </p:pic>
      <p:sp>
        <p:nvSpPr>
          <p:cNvPr id="300" name="Google Shape;300;p36"/>
          <p:cNvSpPr txBox="1"/>
          <p:nvPr>
            <p:ph type="title"/>
          </p:nvPr>
        </p:nvSpPr>
        <p:spPr>
          <a:xfrm>
            <a:off x="3975" y="200125"/>
            <a:ext cx="9136200" cy="7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20">
                <a:solidFill>
                  <a:srgbClr val="FED670"/>
                </a:solidFill>
                <a:latin typeface="Red Hat Display"/>
                <a:ea typeface="Red Hat Display"/>
                <a:cs typeface="Red Hat Display"/>
                <a:sym typeface="Red Hat Display"/>
              </a:rPr>
              <a:t>Our partners</a:t>
            </a:r>
            <a:endParaRPr b="1" sz="3020">
              <a:solidFill>
                <a:srgbClr val="FED670"/>
              </a:solidFill>
              <a:latin typeface="Red Hat Display"/>
              <a:ea typeface="Red Hat Display"/>
              <a:cs typeface="Red Hat Display"/>
              <a:sym typeface="Red Hat Display"/>
            </a:endParaRPr>
          </a:p>
        </p:txBody>
      </p:sp>
      <p:pic>
        <p:nvPicPr>
          <p:cNvPr id="301" name="Google Shape;301;p36"/>
          <p:cNvPicPr preferRelativeResize="0"/>
          <p:nvPr/>
        </p:nvPicPr>
        <p:blipFill rotWithShape="1">
          <a:blip r:embed="rId5">
            <a:alphaModFix/>
          </a:blip>
          <a:srcRect b="0" l="0" r="37170" t="0"/>
          <a:stretch/>
        </p:blipFill>
        <p:spPr>
          <a:xfrm>
            <a:off x="7919772" y="2385025"/>
            <a:ext cx="1224225" cy="1868125"/>
          </a:xfrm>
          <a:prstGeom prst="rect">
            <a:avLst/>
          </a:prstGeom>
          <a:noFill/>
          <a:ln>
            <a:noFill/>
          </a:ln>
        </p:spPr>
      </p:pic>
      <p:pic>
        <p:nvPicPr>
          <p:cNvPr id="302" name="Google Shape;302;p36"/>
          <p:cNvPicPr preferRelativeResize="0"/>
          <p:nvPr/>
        </p:nvPicPr>
        <p:blipFill>
          <a:blip r:embed="rId6">
            <a:alphaModFix/>
          </a:blip>
          <a:stretch>
            <a:fillRect/>
          </a:stretch>
        </p:blipFill>
        <p:spPr>
          <a:xfrm>
            <a:off x="1561775" y="937320"/>
            <a:ext cx="672850" cy="484453"/>
          </a:xfrm>
          <a:prstGeom prst="rect">
            <a:avLst/>
          </a:prstGeom>
          <a:noFill/>
          <a:ln>
            <a:noFill/>
          </a:ln>
        </p:spPr>
      </p:pic>
      <p:pic>
        <p:nvPicPr>
          <p:cNvPr id="303" name="Google Shape;303;p36"/>
          <p:cNvPicPr preferRelativeResize="0"/>
          <p:nvPr/>
        </p:nvPicPr>
        <p:blipFill>
          <a:blip r:embed="rId7">
            <a:alphaModFix/>
          </a:blip>
          <a:stretch>
            <a:fillRect/>
          </a:stretch>
        </p:blipFill>
        <p:spPr>
          <a:xfrm>
            <a:off x="2966376" y="924948"/>
            <a:ext cx="517100" cy="517100"/>
          </a:xfrm>
          <a:prstGeom prst="rect">
            <a:avLst/>
          </a:prstGeom>
          <a:noFill/>
          <a:ln>
            <a:noFill/>
          </a:ln>
        </p:spPr>
      </p:pic>
      <p:pic>
        <p:nvPicPr>
          <p:cNvPr id="304" name="Google Shape;304;p36"/>
          <p:cNvPicPr preferRelativeResize="0"/>
          <p:nvPr/>
        </p:nvPicPr>
        <p:blipFill>
          <a:blip r:embed="rId8">
            <a:alphaModFix/>
          </a:blip>
          <a:stretch>
            <a:fillRect/>
          </a:stretch>
        </p:blipFill>
        <p:spPr>
          <a:xfrm>
            <a:off x="4289624" y="924950"/>
            <a:ext cx="517100" cy="517100"/>
          </a:xfrm>
          <a:prstGeom prst="rect">
            <a:avLst/>
          </a:prstGeom>
          <a:noFill/>
          <a:ln>
            <a:noFill/>
          </a:ln>
        </p:spPr>
      </p:pic>
      <p:pic>
        <p:nvPicPr>
          <p:cNvPr id="305" name="Google Shape;305;p36"/>
          <p:cNvPicPr preferRelativeResize="0"/>
          <p:nvPr/>
        </p:nvPicPr>
        <p:blipFill>
          <a:blip r:embed="rId9">
            <a:alphaModFix/>
          </a:blip>
          <a:stretch>
            <a:fillRect/>
          </a:stretch>
        </p:blipFill>
        <p:spPr>
          <a:xfrm>
            <a:off x="5516525" y="924925"/>
            <a:ext cx="517100" cy="517100"/>
          </a:xfrm>
          <a:prstGeom prst="rect">
            <a:avLst/>
          </a:prstGeom>
          <a:noFill/>
          <a:ln>
            <a:noFill/>
          </a:ln>
        </p:spPr>
      </p:pic>
      <p:pic>
        <p:nvPicPr>
          <p:cNvPr id="306" name="Google Shape;306;p36"/>
          <p:cNvPicPr preferRelativeResize="0"/>
          <p:nvPr/>
        </p:nvPicPr>
        <p:blipFill>
          <a:blip r:embed="rId10">
            <a:alphaModFix/>
          </a:blip>
          <a:stretch>
            <a:fillRect/>
          </a:stretch>
        </p:blipFill>
        <p:spPr>
          <a:xfrm>
            <a:off x="6743425" y="924925"/>
            <a:ext cx="517100" cy="517100"/>
          </a:xfrm>
          <a:prstGeom prst="rect">
            <a:avLst/>
          </a:prstGeom>
          <a:noFill/>
          <a:ln>
            <a:noFill/>
          </a:ln>
        </p:spPr>
      </p:pic>
      <p:pic>
        <p:nvPicPr>
          <p:cNvPr id="307" name="Google Shape;307;p36"/>
          <p:cNvPicPr preferRelativeResize="0"/>
          <p:nvPr/>
        </p:nvPicPr>
        <p:blipFill>
          <a:blip r:embed="rId11">
            <a:alphaModFix/>
          </a:blip>
          <a:stretch>
            <a:fillRect/>
          </a:stretch>
        </p:blipFill>
        <p:spPr>
          <a:xfrm>
            <a:off x="1603250" y="1933407"/>
            <a:ext cx="633168" cy="633168"/>
          </a:xfrm>
          <a:prstGeom prst="rect">
            <a:avLst/>
          </a:prstGeom>
          <a:noFill/>
          <a:ln>
            <a:noFill/>
          </a:ln>
        </p:spPr>
      </p:pic>
      <p:pic>
        <p:nvPicPr>
          <p:cNvPr id="308" name="Google Shape;308;p36"/>
          <p:cNvPicPr preferRelativeResize="0"/>
          <p:nvPr/>
        </p:nvPicPr>
        <p:blipFill>
          <a:blip r:embed="rId12">
            <a:alphaModFix/>
          </a:blip>
          <a:stretch>
            <a:fillRect/>
          </a:stretch>
        </p:blipFill>
        <p:spPr>
          <a:xfrm>
            <a:off x="2992861" y="1880310"/>
            <a:ext cx="633168" cy="633168"/>
          </a:xfrm>
          <a:prstGeom prst="rect">
            <a:avLst/>
          </a:prstGeom>
          <a:noFill/>
          <a:ln>
            <a:noFill/>
          </a:ln>
        </p:spPr>
      </p:pic>
      <p:pic>
        <p:nvPicPr>
          <p:cNvPr id="309" name="Google Shape;309;p36"/>
          <p:cNvPicPr preferRelativeResize="0"/>
          <p:nvPr/>
        </p:nvPicPr>
        <p:blipFill>
          <a:blip r:embed="rId13">
            <a:alphaModFix/>
          </a:blip>
          <a:stretch>
            <a:fillRect/>
          </a:stretch>
        </p:blipFill>
        <p:spPr>
          <a:xfrm>
            <a:off x="4337419" y="1880310"/>
            <a:ext cx="557181" cy="557181"/>
          </a:xfrm>
          <a:prstGeom prst="rect">
            <a:avLst/>
          </a:prstGeom>
          <a:noFill/>
          <a:ln>
            <a:noFill/>
          </a:ln>
        </p:spPr>
      </p:pic>
      <p:pic>
        <p:nvPicPr>
          <p:cNvPr id="310" name="Google Shape;310;p36"/>
          <p:cNvPicPr preferRelativeResize="0"/>
          <p:nvPr/>
        </p:nvPicPr>
        <p:blipFill>
          <a:blip r:embed="rId14">
            <a:alphaModFix/>
          </a:blip>
          <a:stretch>
            <a:fillRect/>
          </a:stretch>
        </p:blipFill>
        <p:spPr>
          <a:xfrm>
            <a:off x="5477459" y="1840575"/>
            <a:ext cx="633168" cy="633168"/>
          </a:xfrm>
          <a:prstGeom prst="rect">
            <a:avLst/>
          </a:prstGeom>
          <a:noFill/>
          <a:ln>
            <a:noFill/>
          </a:ln>
        </p:spPr>
      </p:pic>
      <p:pic>
        <p:nvPicPr>
          <p:cNvPr id="311" name="Google Shape;311;p36"/>
          <p:cNvPicPr preferRelativeResize="0"/>
          <p:nvPr/>
        </p:nvPicPr>
        <p:blipFill>
          <a:blip r:embed="rId15">
            <a:alphaModFix/>
          </a:blip>
          <a:stretch>
            <a:fillRect/>
          </a:stretch>
        </p:blipFill>
        <p:spPr>
          <a:xfrm>
            <a:off x="6698619" y="1880310"/>
            <a:ext cx="633168" cy="633168"/>
          </a:xfrm>
          <a:prstGeom prst="rect">
            <a:avLst/>
          </a:prstGeom>
          <a:noFill/>
          <a:ln>
            <a:noFill/>
          </a:ln>
        </p:spPr>
      </p:pic>
      <p:pic>
        <p:nvPicPr>
          <p:cNvPr id="312" name="Google Shape;312;p36"/>
          <p:cNvPicPr preferRelativeResize="0"/>
          <p:nvPr/>
        </p:nvPicPr>
        <p:blipFill>
          <a:blip r:embed="rId16">
            <a:alphaModFix/>
          </a:blip>
          <a:stretch>
            <a:fillRect/>
          </a:stretch>
        </p:blipFill>
        <p:spPr>
          <a:xfrm>
            <a:off x="1623775" y="2940350"/>
            <a:ext cx="592100" cy="592100"/>
          </a:xfrm>
          <a:prstGeom prst="rect">
            <a:avLst/>
          </a:prstGeom>
          <a:noFill/>
          <a:ln>
            <a:noFill/>
          </a:ln>
        </p:spPr>
      </p:pic>
      <p:pic>
        <p:nvPicPr>
          <p:cNvPr id="313" name="Google Shape;313;p36"/>
          <p:cNvPicPr preferRelativeResize="0"/>
          <p:nvPr/>
        </p:nvPicPr>
        <p:blipFill>
          <a:blip r:embed="rId17">
            <a:alphaModFix/>
          </a:blip>
          <a:stretch>
            <a:fillRect/>
          </a:stretch>
        </p:blipFill>
        <p:spPr>
          <a:xfrm>
            <a:off x="2980588" y="2902245"/>
            <a:ext cx="592100" cy="592100"/>
          </a:xfrm>
          <a:prstGeom prst="rect">
            <a:avLst/>
          </a:prstGeom>
          <a:noFill/>
          <a:ln>
            <a:noFill/>
          </a:ln>
        </p:spPr>
      </p:pic>
      <p:pic>
        <p:nvPicPr>
          <p:cNvPr id="314" name="Google Shape;314;p36"/>
          <p:cNvPicPr preferRelativeResize="0"/>
          <p:nvPr/>
        </p:nvPicPr>
        <p:blipFill>
          <a:blip r:embed="rId18">
            <a:alphaModFix/>
          </a:blip>
          <a:stretch>
            <a:fillRect/>
          </a:stretch>
        </p:blipFill>
        <p:spPr>
          <a:xfrm>
            <a:off x="4337425" y="2917550"/>
            <a:ext cx="672850" cy="672850"/>
          </a:xfrm>
          <a:prstGeom prst="rect">
            <a:avLst/>
          </a:prstGeom>
          <a:noFill/>
          <a:ln>
            <a:noFill/>
          </a:ln>
        </p:spPr>
      </p:pic>
      <p:pic>
        <p:nvPicPr>
          <p:cNvPr id="315" name="Google Shape;315;p36"/>
          <p:cNvPicPr preferRelativeResize="0"/>
          <p:nvPr/>
        </p:nvPicPr>
        <p:blipFill>
          <a:blip r:embed="rId19">
            <a:alphaModFix/>
          </a:blip>
          <a:stretch>
            <a:fillRect/>
          </a:stretch>
        </p:blipFill>
        <p:spPr>
          <a:xfrm>
            <a:off x="5542012" y="2937400"/>
            <a:ext cx="633150" cy="633150"/>
          </a:xfrm>
          <a:prstGeom prst="rect">
            <a:avLst/>
          </a:prstGeom>
          <a:noFill/>
          <a:ln>
            <a:noFill/>
          </a:ln>
        </p:spPr>
      </p:pic>
      <p:pic>
        <p:nvPicPr>
          <p:cNvPr id="316" name="Google Shape;316;p36"/>
          <p:cNvPicPr preferRelativeResize="0"/>
          <p:nvPr/>
        </p:nvPicPr>
        <p:blipFill>
          <a:blip r:embed="rId20">
            <a:alphaModFix/>
          </a:blip>
          <a:stretch>
            <a:fillRect/>
          </a:stretch>
        </p:blipFill>
        <p:spPr>
          <a:xfrm>
            <a:off x="6768875" y="3013363"/>
            <a:ext cx="557175" cy="557175"/>
          </a:xfrm>
          <a:prstGeom prst="rect">
            <a:avLst/>
          </a:prstGeom>
          <a:noFill/>
          <a:ln>
            <a:noFill/>
          </a:ln>
        </p:spPr>
      </p:pic>
      <p:pic>
        <p:nvPicPr>
          <p:cNvPr id="317" name="Google Shape;317;p36"/>
          <p:cNvPicPr preferRelativeResize="0"/>
          <p:nvPr/>
        </p:nvPicPr>
        <p:blipFill>
          <a:blip r:embed="rId21">
            <a:alphaModFix/>
          </a:blip>
          <a:stretch>
            <a:fillRect/>
          </a:stretch>
        </p:blipFill>
        <p:spPr>
          <a:xfrm>
            <a:off x="1528375" y="3906222"/>
            <a:ext cx="738070" cy="666928"/>
          </a:xfrm>
          <a:prstGeom prst="rect">
            <a:avLst/>
          </a:prstGeom>
          <a:noFill/>
          <a:ln>
            <a:noFill/>
          </a:ln>
        </p:spPr>
      </p:pic>
      <p:pic>
        <p:nvPicPr>
          <p:cNvPr id="318" name="Google Shape;318;p36"/>
          <p:cNvPicPr preferRelativeResize="0"/>
          <p:nvPr/>
        </p:nvPicPr>
        <p:blipFill>
          <a:blip r:embed="rId22">
            <a:alphaModFix/>
          </a:blip>
          <a:stretch>
            <a:fillRect/>
          </a:stretch>
        </p:blipFill>
        <p:spPr>
          <a:xfrm>
            <a:off x="4394000" y="3948200"/>
            <a:ext cx="557175" cy="557175"/>
          </a:xfrm>
          <a:prstGeom prst="rect">
            <a:avLst/>
          </a:prstGeom>
          <a:noFill/>
          <a:ln>
            <a:noFill/>
          </a:ln>
        </p:spPr>
      </p:pic>
      <p:pic>
        <p:nvPicPr>
          <p:cNvPr id="319" name="Google Shape;319;p36"/>
          <p:cNvPicPr preferRelativeResize="0"/>
          <p:nvPr/>
        </p:nvPicPr>
        <p:blipFill>
          <a:blip r:embed="rId23">
            <a:alphaModFix/>
          </a:blip>
          <a:stretch>
            <a:fillRect/>
          </a:stretch>
        </p:blipFill>
        <p:spPr>
          <a:xfrm>
            <a:off x="3071674" y="3930350"/>
            <a:ext cx="517100" cy="517100"/>
          </a:xfrm>
          <a:prstGeom prst="rect">
            <a:avLst/>
          </a:prstGeom>
          <a:noFill/>
          <a:ln>
            <a:noFill/>
          </a:ln>
        </p:spPr>
      </p:pic>
      <p:pic>
        <p:nvPicPr>
          <p:cNvPr id="320" name="Google Shape;320;p36"/>
          <p:cNvPicPr preferRelativeResize="0"/>
          <p:nvPr/>
        </p:nvPicPr>
        <p:blipFill>
          <a:blip r:embed="rId24">
            <a:alphaModFix/>
          </a:blip>
          <a:stretch>
            <a:fillRect/>
          </a:stretch>
        </p:blipFill>
        <p:spPr>
          <a:xfrm>
            <a:off x="5593417" y="3935916"/>
            <a:ext cx="581725" cy="581722"/>
          </a:xfrm>
          <a:prstGeom prst="rect">
            <a:avLst/>
          </a:prstGeom>
          <a:noFill/>
          <a:ln>
            <a:noFill/>
          </a:ln>
        </p:spPr>
      </p:pic>
      <p:sp>
        <p:nvSpPr>
          <p:cNvPr id="321" name="Google Shape;321;p36"/>
          <p:cNvSpPr txBox="1"/>
          <p:nvPr/>
        </p:nvSpPr>
        <p:spPr>
          <a:xfrm>
            <a:off x="1480363" y="1432975"/>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1Hive</a:t>
            </a:r>
            <a:endParaRPr b="1" sz="1000">
              <a:solidFill>
                <a:schemeClr val="lt1"/>
              </a:solidFill>
              <a:latin typeface="Red Hat Text"/>
              <a:ea typeface="Red Hat Text"/>
              <a:cs typeface="Red Hat Text"/>
              <a:sym typeface="Red Hat Text"/>
            </a:endParaRPr>
          </a:p>
        </p:txBody>
      </p:sp>
      <p:sp>
        <p:nvSpPr>
          <p:cNvPr id="322" name="Google Shape;322;p36"/>
          <p:cNvSpPr txBox="1"/>
          <p:nvPr/>
        </p:nvSpPr>
        <p:spPr>
          <a:xfrm>
            <a:off x="2884125" y="1432225"/>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Alibre</a:t>
            </a:r>
            <a:endParaRPr b="1" sz="1000">
              <a:solidFill>
                <a:schemeClr val="lt1"/>
              </a:solidFill>
              <a:latin typeface="Red Hat Text"/>
              <a:ea typeface="Red Hat Text"/>
              <a:cs typeface="Red Hat Text"/>
              <a:sym typeface="Red Hat Text"/>
            </a:endParaRPr>
          </a:p>
        </p:txBody>
      </p:sp>
      <p:sp>
        <p:nvSpPr>
          <p:cNvPr id="323" name="Google Shape;323;p36"/>
          <p:cNvSpPr txBox="1"/>
          <p:nvPr/>
        </p:nvSpPr>
        <p:spPr>
          <a:xfrm>
            <a:off x="4135488" y="1428750"/>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Aragon</a:t>
            </a:r>
            <a:endParaRPr b="1" sz="1000">
              <a:solidFill>
                <a:schemeClr val="lt1"/>
              </a:solidFill>
              <a:latin typeface="Red Hat Text"/>
              <a:ea typeface="Red Hat Text"/>
              <a:cs typeface="Red Hat Text"/>
              <a:sym typeface="Red Hat Text"/>
            </a:endParaRPr>
          </a:p>
        </p:txBody>
      </p:sp>
      <p:sp>
        <p:nvSpPr>
          <p:cNvPr id="324" name="Google Shape;324;p36"/>
          <p:cNvSpPr txBox="1"/>
          <p:nvPr/>
        </p:nvSpPr>
        <p:spPr>
          <a:xfrm>
            <a:off x="5322150" y="14287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BrightID</a:t>
            </a:r>
            <a:endParaRPr b="1" sz="1000">
              <a:solidFill>
                <a:schemeClr val="lt1"/>
              </a:solidFill>
              <a:latin typeface="Red Hat Text"/>
              <a:ea typeface="Red Hat Text"/>
              <a:cs typeface="Red Hat Text"/>
              <a:sym typeface="Red Hat Text"/>
            </a:endParaRPr>
          </a:p>
        </p:txBody>
      </p:sp>
      <p:sp>
        <p:nvSpPr>
          <p:cNvPr id="325" name="Google Shape;325;p36"/>
          <p:cNvSpPr txBox="1"/>
          <p:nvPr/>
        </p:nvSpPr>
        <p:spPr>
          <a:xfrm>
            <a:off x="6589200" y="14287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Change</a:t>
            </a:r>
            <a:endParaRPr b="1" sz="1000">
              <a:solidFill>
                <a:schemeClr val="lt1"/>
              </a:solidFill>
              <a:latin typeface="Red Hat Text"/>
              <a:ea typeface="Red Hat Text"/>
              <a:cs typeface="Red Hat Text"/>
              <a:sym typeface="Red Hat Text"/>
            </a:endParaRPr>
          </a:p>
        </p:txBody>
      </p:sp>
      <p:sp>
        <p:nvSpPr>
          <p:cNvPr id="326" name="Google Shape;326;p36"/>
          <p:cNvSpPr txBox="1"/>
          <p:nvPr/>
        </p:nvSpPr>
        <p:spPr>
          <a:xfrm>
            <a:off x="1558863" y="2495550"/>
            <a:ext cx="76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clr.fund</a:t>
            </a:r>
            <a:endParaRPr b="1" sz="1000">
              <a:solidFill>
                <a:schemeClr val="lt1"/>
              </a:solidFill>
              <a:latin typeface="Red Hat Text"/>
              <a:ea typeface="Red Hat Text"/>
              <a:cs typeface="Red Hat Text"/>
              <a:sym typeface="Red Hat Text"/>
            </a:endParaRPr>
          </a:p>
        </p:txBody>
      </p:sp>
      <p:sp>
        <p:nvSpPr>
          <p:cNvPr id="327" name="Google Shape;327;p36"/>
          <p:cNvSpPr txBox="1"/>
          <p:nvPr/>
        </p:nvSpPr>
        <p:spPr>
          <a:xfrm>
            <a:off x="2850075" y="24955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DappNode</a:t>
            </a:r>
            <a:endParaRPr b="1" sz="1000">
              <a:solidFill>
                <a:schemeClr val="lt1"/>
              </a:solidFill>
              <a:latin typeface="Red Hat Text"/>
              <a:ea typeface="Red Hat Text"/>
              <a:cs typeface="Red Hat Text"/>
              <a:sym typeface="Red Hat Text"/>
            </a:endParaRPr>
          </a:p>
        </p:txBody>
      </p:sp>
      <p:sp>
        <p:nvSpPr>
          <p:cNvPr id="328" name="Google Shape;328;p36"/>
          <p:cNvSpPr txBox="1"/>
          <p:nvPr/>
        </p:nvSpPr>
        <p:spPr>
          <a:xfrm>
            <a:off x="4209425" y="2495550"/>
            <a:ext cx="86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Datafund</a:t>
            </a:r>
            <a:endParaRPr b="1" sz="1000">
              <a:solidFill>
                <a:schemeClr val="lt1"/>
              </a:solidFill>
              <a:latin typeface="Red Hat Text"/>
              <a:ea typeface="Red Hat Text"/>
              <a:cs typeface="Red Hat Text"/>
              <a:sym typeface="Red Hat Text"/>
            </a:endParaRPr>
          </a:p>
        </p:txBody>
      </p:sp>
      <p:sp>
        <p:nvSpPr>
          <p:cNvPr id="329" name="Google Shape;329;p36"/>
          <p:cNvSpPr txBox="1"/>
          <p:nvPr/>
        </p:nvSpPr>
        <p:spPr>
          <a:xfrm>
            <a:off x="5412525" y="24955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distrix0x</a:t>
            </a:r>
            <a:endParaRPr b="1" sz="1000">
              <a:solidFill>
                <a:schemeClr val="lt1"/>
              </a:solidFill>
              <a:latin typeface="Red Hat Text"/>
              <a:ea typeface="Red Hat Text"/>
              <a:cs typeface="Red Hat Text"/>
              <a:sym typeface="Red Hat Text"/>
            </a:endParaRPr>
          </a:p>
        </p:txBody>
      </p:sp>
      <p:sp>
        <p:nvSpPr>
          <p:cNvPr id="330" name="Google Shape;330;p36"/>
          <p:cNvSpPr txBox="1"/>
          <p:nvPr/>
        </p:nvSpPr>
        <p:spPr>
          <a:xfrm>
            <a:off x="6599125" y="24955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Gitcoin</a:t>
            </a:r>
            <a:endParaRPr b="1" sz="1000">
              <a:solidFill>
                <a:schemeClr val="lt1"/>
              </a:solidFill>
              <a:latin typeface="Red Hat Text"/>
              <a:ea typeface="Red Hat Text"/>
              <a:cs typeface="Red Hat Text"/>
              <a:sym typeface="Red Hat Text"/>
            </a:endParaRPr>
          </a:p>
        </p:txBody>
      </p:sp>
      <p:sp>
        <p:nvSpPr>
          <p:cNvPr id="331" name="Google Shape;331;p36"/>
          <p:cNvSpPr txBox="1"/>
          <p:nvPr/>
        </p:nvSpPr>
        <p:spPr>
          <a:xfrm>
            <a:off x="1461975" y="35623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Governauts</a:t>
            </a:r>
            <a:endParaRPr b="1" sz="1000">
              <a:solidFill>
                <a:schemeClr val="lt1"/>
              </a:solidFill>
              <a:latin typeface="Red Hat Text"/>
              <a:ea typeface="Red Hat Text"/>
              <a:cs typeface="Red Hat Text"/>
              <a:sym typeface="Red Hat Text"/>
            </a:endParaRPr>
          </a:p>
        </p:txBody>
      </p:sp>
      <p:sp>
        <p:nvSpPr>
          <p:cNvPr id="332" name="Google Shape;332;p36"/>
          <p:cNvSpPr txBox="1"/>
          <p:nvPr/>
        </p:nvSpPr>
        <p:spPr>
          <a:xfrm>
            <a:off x="2820375" y="354300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Maker DAO</a:t>
            </a:r>
            <a:endParaRPr b="1" sz="1000">
              <a:solidFill>
                <a:schemeClr val="lt1"/>
              </a:solidFill>
              <a:latin typeface="Red Hat Text"/>
              <a:ea typeface="Red Hat Text"/>
              <a:cs typeface="Red Hat Text"/>
              <a:sym typeface="Red Hat Text"/>
            </a:endParaRPr>
          </a:p>
        </p:txBody>
      </p:sp>
      <p:sp>
        <p:nvSpPr>
          <p:cNvPr id="333" name="Google Shape;333;p36"/>
          <p:cNvSpPr txBox="1"/>
          <p:nvPr/>
        </p:nvSpPr>
        <p:spPr>
          <a:xfrm>
            <a:off x="4145475" y="3562350"/>
            <a:ext cx="927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Meta Cartel</a:t>
            </a:r>
            <a:endParaRPr b="1" sz="1000">
              <a:solidFill>
                <a:schemeClr val="lt1"/>
              </a:solidFill>
              <a:latin typeface="Red Hat Text"/>
              <a:ea typeface="Red Hat Text"/>
              <a:cs typeface="Red Hat Text"/>
              <a:sym typeface="Red Hat Text"/>
            </a:endParaRPr>
          </a:p>
        </p:txBody>
      </p:sp>
      <p:sp>
        <p:nvSpPr>
          <p:cNvPr id="334" name="Google Shape;334;p36"/>
          <p:cNvSpPr txBox="1"/>
          <p:nvPr/>
        </p:nvSpPr>
        <p:spPr>
          <a:xfrm>
            <a:off x="54125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Panvala</a:t>
            </a:r>
            <a:endParaRPr b="1" sz="1000">
              <a:solidFill>
                <a:schemeClr val="lt1"/>
              </a:solidFill>
              <a:latin typeface="Red Hat Text"/>
              <a:ea typeface="Red Hat Text"/>
              <a:cs typeface="Red Hat Text"/>
              <a:sym typeface="Red Hat Text"/>
            </a:endParaRPr>
          </a:p>
        </p:txBody>
      </p:sp>
      <p:sp>
        <p:nvSpPr>
          <p:cNvPr id="335" name="Google Shape;335;p36"/>
          <p:cNvSpPr txBox="1"/>
          <p:nvPr/>
        </p:nvSpPr>
        <p:spPr>
          <a:xfrm>
            <a:off x="6631725" y="3562350"/>
            <a:ext cx="84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PrimeDAO</a:t>
            </a:r>
            <a:endParaRPr b="1" sz="1000">
              <a:solidFill>
                <a:schemeClr val="lt1"/>
              </a:solidFill>
              <a:latin typeface="Red Hat Text"/>
              <a:ea typeface="Red Hat Text"/>
              <a:cs typeface="Red Hat Text"/>
              <a:sym typeface="Red Hat Text"/>
            </a:endParaRPr>
          </a:p>
        </p:txBody>
      </p:sp>
      <p:sp>
        <p:nvSpPr>
          <p:cNvPr id="336" name="Google Shape;336;p36"/>
          <p:cNvSpPr txBox="1"/>
          <p:nvPr/>
        </p:nvSpPr>
        <p:spPr>
          <a:xfrm>
            <a:off x="1286425" y="4476750"/>
            <a:ext cx="128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ShapeShift DAO</a:t>
            </a:r>
            <a:endParaRPr b="1" sz="1000">
              <a:solidFill>
                <a:schemeClr val="lt1"/>
              </a:solidFill>
              <a:latin typeface="Red Hat Text"/>
              <a:ea typeface="Red Hat Text"/>
              <a:cs typeface="Red Hat Text"/>
              <a:sym typeface="Red Hat Text"/>
            </a:endParaRPr>
          </a:p>
        </p:txBody>
      </p:sp>
      <p:sp>
        <p:nvSpPr>
          <p:cNvPr id="337" name="Google Shape;337;p36"/>
          <p:cNvSpPr txBox="1"/>
          <p:nvPr/>
        </p:nvSpPr>
        <p:spPr>
          <a:xfrm>
            <a:off x="4188725" y="4476750"/>
            <a:ext cx="96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The DAOIst</a:t>
            </a:r>
            <a:endParaRPr b="1" sz="1000">
              <a:solidFill>
                <a:schemeClr val="lt1"/>
              </a:solidFill>
              <a:latin typeface="Red Hat Text"/>
              <a:ea typeface="Red Hat Text"/>
              <a:cs typeface="Red Hat Text"/>
              <a:sym typeface="Red Hat Text"/>
            </a:endParaRPr>
          </a:p>
        </p:txBody>
      </p:sp>
      <p:sp>
        <p:nvSpPr>
          <p:cNvPr id="338" name="Google Shape;338;p36"/>
          <p:cNvSpPr txBox="1"/>
          <p:nvPr/>
        </p:nvSpPr>
        <p:spPr>
          <a:xfrm>
            <a:off x="2503950" y="4476750"/>
            <a:ext cx="1602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The Commons Stack</a:t>
            </a:r>
            <a:endParaRPr b="1" sz="1000">
              <a:solidFill>
                <a:schemeClr val="lt1"/>
              </a:solidFill>
              <a:latin typeface="Red Hat Text"/>
              <a:ea typeface="Red Hat Text"/>
              <a:cs typeface="Red Hat Text"/>
              <a:sym typeface="Red Hat Text"/>
            </a:endParaRPr>
          </a:p>
        </p:txBody>
      </p:sp>
      <p:sp>
        <p:nvSpPr>
          <p:cNvPr id="339" name="Google Shape;339;p36"/>
          <p:cNvSpPr txBox="1"/>
          <p:nvPr/>
        </p:nvSpPr>
        <p:spPr>
          <a:xfrm>
            <a:off x="5009900" y="4476750"/>
            <a:ext cx="187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Red Hat Text"/>
                <a:ea typeface="Red Hat Text"/>
                <a:cs typeface="Red Hat Text"/>
                <a:sym typeface="Red Hat Text"/>
              </a:rPr>
              <a:t>The Engineering Commons</a:t>
            </a:r>
            <a:endParaRPr b="1" sz="1000">
              <a:solidFill>
                <a:schemeClr val="lt1"/>
              </a:solidFill>
              <a:latin typeface="Red Hat Text"/>
              <a:ea typeface="Red Hat Text"/>
              <a:cs typeface="Red Hat Text"/>
              <a:sym typeface="Red Hat Text"/>
            </a:endParaRPr>
          </a:p>
        </p:txBody>
      </p:sp>
      <p:sp>
        <p:nvSpPr>
          <p:cNvPr id="340" name="Google Shape;340;p36"/>
          <p:cNvSpPr txBox="1"/>
          <p:nvPr/>
        </p:nvSpPr>
        <p:spPr>
          <a:xfrm>
            <a:off x="6714950" y="447987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ED670"/>
                </a:solidFill>
                <a:latin typeface="Red Hat Text"/>
                <a:ea typeface="Red Hat Text"/>
                <a:cs typeface="Red Hat Text"/>
                <a:sym typeface="Red Hat Text"/>
              </a:rPr>
              <a:t>and more…</a:t>
            </a:r>
            <a:endParaRPr b="1" sz="1000">
              <a:solidFill>
                <a:srgbClr val="FED670"/>
              </a:solidFill>
              <a:latin typeface="Red Hat Text"/>
              <a:ea typeface="Red Hat Text"/>
              <a:cs typeface="Red Hat Text"/>
              <a:sym typeface="Red Hat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7"/>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346" name="Google Shape;346;p37"/>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347" name="Google Shape;347;p37"/>
          <p:cNvSpPr txBox="1"/>
          <p:nvPr/>
        </p:nvSpPr>
        <p:spPr>
          <a:xfrm>
            <a:off x="807200" y="317075"/>
            <a:ext cx="694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FED670"/>
                </a:solidFill>
                <a:latin typeface="Red Hat Display"/>
                <a:ea typeface="Red Hat Display"/>
                <a:cs typeface="Red Hat Display"/>
                <a:sym typeface="Red Hat Display"/>
              </a:rPr>
              <a:t>We are raising 3,000,000 USD</a:t>
            </a:r>
            <a:endParaRPr b="1" sz="3100">
              <a:solidFill>
                <a:srgbClr val="FED670"/>
              </a:solidFill>
              <a:latin typeface="Red Hat Display"/>
              <a:ea typeface="Red Hat Display"/>
              <a:cs typeface="Red Hat Display"/>
              <a:sym typeface="Red Hat Display"/>
            </a:endParaRPr>
          </a:p>
        </p:txBody>
      </p:sp>
      <p:pic>
        <p:nvPicPr>
          <p:cNvPr id="348" name="Google Shape;348;p37"/>
          <p:cNvPicPr preferRelativeResize="0"/>
          <p:nvPr/>
        </p:nvPicPr>
        <p:blipFill>
          <a:blip r:embed="rId6">
            <a:alphaModFix/>
          </a:blip>
          <a:stretch>
            <a:fillRect/>
          </a:stretch>
        </p:blipFill>
        <p:spPr>
          <a:xfrm>
            <a:off x="4673288" y="1955225"/>
            <a:ext cx="3399752" cy="1904725"/>
          </a:xfrm>
          <a:prstGeom prst="rect">
            <a:avLst/>
          </a:prstGeom>
          <a:noFill/>
          <a:ln>
            <a:noFill/>
          </a:ln>
        </p:spPr>
      </p:pic>
      <p:sp>
        <p:nvSpPr>
          <p:cNvPr id="349" name="Google Shape;349;p37"/>
          <p:cNvSpPr txBox="1"/>
          <p:nvPr/>
        </p:nvSpPr>
        <p:spPr>
          <a:xfrm>
            <a:off x="4993163" y="1955225"/>
            <a:ext cx="129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ED670"/>
                </a:solidFill>
                <a:latin typeface="Red Hat Display ExtraBold"/>
                <a:ea typeface="Red Hat Display ExtraBold"/>
                <a:cs typeface="Red Hat Display ExtraBold"/>
                <a:sym typeface="Red Hat Display ExtraBold"/>
              </a:rPr>
              <a:t>Staking Pools</a:t>
            </a:r>
            <a:endParaRPr sz="1200">
              <a:solidFill>
                <a:srgbClr val="FED670"/>
              </a:solidFill>
              <a:latin typeface="Red Hat Display ExtraBold"/>
              <a:ea typeface="Red Hat Display ExtraBold"/>
              <a:cs typeface="Red Hat Display ExtraBold"/>
              <a:sym typeface="Red Hat Display ExtraBold"/>
            </a:endParaRPr>
          </a:p>
        </p:txBody>
      </p:sp>
      <p:sp>
        <p:nvSpPr>
          <p:cNvPr id="350" name="Google Shape;350;p37"/>
          <p:cNvSpPr txBox="1"/>
          <p:nvPr/>
        </p:nvSpPr>
        <p:spPr>
          <a:xfrm>
            <a:off x="6780938" y="1955225"/>
            <a:ext cx="129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ED670"/>
                </a:solidFill>
                <a:latin typeface="Red Hat Display ExtraBold"/>
                <a:ea typeface="Red Hat Display ExtraBold"/>
                <a:cs typeface="Red Hat Display ExtraBold"/>
                <a:sym typeface="Red Hat Display ExtraBold"/>
              </a:rPr>
              <a:t>Chain</a:t>
            </a:r>
            <a:endParaRPr sz="1200">
              <a:solidFill>
                <a:srgbClr val="FED670"/>
              </a:solidFill>
              <a:latin typeface="Red Hat Display ExtraBold"/>
              <a:ea typeface="Red Hat Display ExtraBold"/>
              <a:cs typeface="Red Hat Display ExtraBold"/>
              <a:sym typeface="Red Hat Display ExtraBold"/>
            </a:endParaRPr>
          </a:p>
        </p:txBody>
      </p:sp>
      <p:sp>
        <p:nvSpPr>
          <p:cNvPr id="351" name="Google Shape;351;p37"/>
          <p:cNvSpPr txBox="1"/>
          <p:nvPr/>
        </p:nvSpPr>
        <p:spPr>
          <a:xfrm>
            <a:off x="4673288" y="225467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80GIV/20ETH Balancer</a:t>
            </a:r>
            <a:endParaRPr sz="1000">
              <a:solidFill>
                <a:schemeClr val="lt1"/>
              </a:solidFill>
              <a:latin typeface="Red Hat Display"/>
              <a:ea typeface="Red Hat Display"/>
              <a:cs typeface="Red Hat Display"/>
              <a:sym typeface="Red Hat Display"/>
            </a:endParaRPr>
          </a:p>
        </p:txBody>
      </p:sp>
      <p:sp>
        <p:nvSpPr>
          <p:cNvPr id="352" name="Google Shape;352;p37"/>
          <p:cNvSpPr txBox="1"/>
          <p:nvPr/>
        </p:nvSpPr>
        <p:spPr>
          <a:xfrm>
            <a:off x="4673288" y="259337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GIV/DAI UniV2</a:t>
            </a:r>
            <a:endParaRPr sz="1000">
              <a:solidFill>
                <a:schemeClr val="lt1"/>
              </a:solidFill>
              <a:latin typeface="Red Hat Display"/>
              <a:ea typeface="Red Hat Display"/>
              <a:cs typeface="Red Hat Display"/>
              <a:sym typeface="Red Hat Display"/>
            </a:endParaRPr>
          </a:p>
        </p:txBody>
      </p:sp>
      <p:sp>
        <p:nvSpPr>
          <p:cNvPr id="353" name="Google Shape;353;p37"/>
          <p:cNvSpPr txBox="1"/>
          <p:nvPr/>
        </p:nvSpPr>
        <p:spPr>
          <a:xfrm>
            <a:off x="4673288" y="285972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GIV/xDAI Honeyswap</a:t>
            </a:r>
            <a:endParaRPr sz="1000">
              <a:solidFill>
                <a:schemeClr val="lt1"/>
              </a:solidFill>
              <a:latin typeface="Red Hat Display"/>
              <a:ea typeface="Red Hat Display"/>
              <a:cs typeface="Red Hat Display"/>
              <a:sym typeface="Red Hat Display"/>
            </a:endParaRPr>
          </a:p>
        </p:txBody>
      </p:sp>
      <p:sp>
        <p:nvSpPr>
          <p:cNvPr id="354" name="Google Shape;354;p37"/>
          <p:cNvSpPr txBox="1"/>
          <p:nvPr/>
        </p:nvSpPr>
        <p:spPr>
          <a:xfrm>
            <a:off x="4673288" y="3200925"/>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GIV/WETH Sushiwap</a:t>
            </a:r>
            <a:endParaRPr sz="1000">
              <a:solidFill>
                <a:schemeClr val="lt1"/>
              </a:solidFill>
              <a:latin typeface="Red Hat Display"/>
              <a:ea typeface="Red Hat Display"/>
              <a:cs typeface="Red Hat Display"/>
              <a:sym typeface="Red Hat Display"/>
            </a:endParaRPr>
          </a:p>
        </p:txBody>
      </p:sp>
      <p:sp>
        <p:nvSpPr>
          <p:cNvPr id="355" name="Google Shape;355;p37"/>
          <p:cNvSpPr txBox="1"/>
          <p:nvPr/>
        </p:nvSpPr>
        <p:spPr>
          <a:xfrm>
            <a:off x="4673288" y="3521250"/>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Single-sided GIV Staking</a:t>
            </a:r>
            <a:endParaRPr sz="1000">
              <a:solidFill>
                <a:schemeClr val="lt1"/>
              </a:solidFill>
              <a:latin typeface="Red Hat Display"/>
              <a:ea typeface="Red Hat Display"/>
              <a:cs typeface="Red Hat Display"/>
              <a:sym typeface="Red Hat Display"/>
            </a:endParaRPr>
          </a:p>
        </p:txBody>
      </p:sp>
      <p:sp>
        <p:nvSpPr>
          <p:cNvPr id="356" name="Google Shape;356;p37"/>
          <p:cNvSpPr txBox="1"/>
          <p:nvPr/>
        </p:nvSpPr>
        <p:spPr>
          <a:xfrm>
            <a:off x="6848813" y="225467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Mainnet</a:t>
            </a:r>
            <a:endParaRPr sz="1000">
              <a:solidFill>
                <a:schemeClr val="lt1"/>
              </a:solidFill>
              <a:latin typeface="Red Hat Display"/>
              <a:ea typeface="Red Hat Display"/>
              <a:cs typeface="Red Hat Display"/>
              <a:sym typeface="Red Hat Display"/>
            </a:endParaRPr>
          </a:p>
        </p:txBody>
      </p:sp>
      <p:sp>
        <p:nvSpPr>
          <p:cNvPr id="357" name="Google Shape;357;p37"/>
          <p:cNvSpPr txBox="1"/>
          <p:nvPr/>
        </p:nvSpPr>
        <p:spPr>
          <a:xfrm>
            <a:off x="6848813" y="259337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Mainnet</a:t>
            </a:r>
            <a:endParaRPr sz="1000">
              <a:solidFill>
                <a:schemeClr val="lt1"/>
              </a:solidFill>
              <a:latin typeface="Red Hat Display"/>
              <a:ea typeface="Red Hat Display"/>
              <a:cs typeface="Red Hat Display"/>
              <a:sym typeface="Red Hat Display"/>
            </a:endParaRPr>
          </a:p>
        </p:txBody>
      </p:sp>
      <p:sp>
        <p:nvSpPr>
          <p:cNvPr id="358" name="Google Shape;358;p37"/>
          <p:cNvSpPr txBox="1"/>
          <p:nvPr/>
        </p:nvSpPr>
        <p:spPr>
          <a:xfrm>
            <a:off x="6848813" y="2887963"/>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Gnosis Chain</a:t>
            </a:r>
            <a:endParaRPr sz="1000">
              <a:solidFill>
                <a:schemeClr val="lt1"/>
              </a:solidFill>
              <a:latin typeface="Red Hat Display"/>
              <a:ea typeface="Red Hat Display"/>
              <a:cs typeface="Red Hat Display"/>
              <a:sym typeface="Red Hat Display"/>
            </a:endParaRPr>
          </a:p>
        </p:txBody>
      </p:sp>
      <p:sp>
        <p:nvSpPr>
          <p:cNvPr id="359" name="Google Shape;359;p37"/>
          <p:cNvSpPr txBox="1"/>
          <p:nvPr/>
        </p:nvSpPr>
        <p:spPr>
          <a:xfrm>
            <a:off x="6848813" y="3200925"/>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Gnosis Chain</a:t>
            </a:r>
            <a:endParaRPr sz="1000">
              <a:solidFill>
                <a:schemeClr val="lt1"/>
              </a:solidFill>
              <a:latin typeface="Red Hat Display"/>
              <a:ea typeface="Red Hat Display"/>
              <a:cs typeface="Red Hat Display"/>
              <a:sym typeface="Red Hat Display"/>
            </a:endParaRPr>
          </a:p>
        </p:txBody>
      </p:sp>
      <p:sp>
        <p:nvSpPr>
          <p:cNvPr id="360" name="Google Shape;360;p37"/>
          <p:cNvSpPr txBox="1"/>
          <p:nvPr/>
        </p:nvSpPr>
        <p:spPr>
          <a:xfrm>
            <a:off x="6848813" y="3521250"/>
            <a:ext cx="12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ed Hat Display"/>
                <a:ea typeface="Red Hat Display"/>
                <a:cs typeface="Red Hat Display"/>
                <a:sym typeface="Red Hat Display"/>
              </a:rPr>
              <a:t>Mainnet &amp; </a:t>
            </a:r>
            <a:r>
              <a:rPr lang="en" sz="1000">
                <a:solidFill>
                  <a:schemeClr val="lt1"/>
                </a:solidFill>
                <a:latin typeface="Red Hat Display"/>
                <a:ea typeface="Red Hat Display"/>
                <a:cs typeface="Red Hat Display"/>
                <a:sym typeface="Red Hat Display"/>
              </a:rPr>
              <a:t>Gnosis </a:t>
            </a:r>
            <a:endParaRPr sz="1000">
              <a:solidFill>
                <a:schemeClr val="lt1"/>
              </a:solidFill>
              <a:latin typeface="Red Hat Display"/>
              <a:ea typeface="Red Hat Display"/>
              <a:cs typeface="Red Hat Display"/>
              <a:sym typeface="Red Hat Display"/>
            </a:endParaRPr>
          </a:p>
        </p:txBody>
      </p:sp>
      <p:sp>
        <p:nvSpPr>
          <p:cNvPr id="361" name="Google Shape;361;p37"/>
          <p:cNvSpPr txBox="1"/>
          <p:nvPr/>
        </p:nvSpPr>
        <p:spPr>
          <a:xfrm>
            <a:off x="669350" y="1934038"/>
            <a:ext cx="3567000" cy="276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ED670"/>
                </a:solidFill>
                <a:latin typeface="Red Hat Display"/>
                <a:ea typeface="Red Hat Display"/>
                <a:cs typeface="Red Hat Display"/>
                <a:sym typeface="Red Hat Display"/>
              </a:rPr>
              <a:t>Buy $GIV</a:t>
            </a:r>
            <a:r>
              <a:rPr lang="en" sz="1300">
                <a:solidFill>
                  <a:schemeClr val="lt1"/>
                </a:solidFill>
                <a:latin typeface="Red Hat Display"/>
                <a:ea typeface="Red Hat Display"/>
                <a:cs typeface="Red Hat Display"/>
                <a:sym typeface="Red Hat Display"/>
              </a:rPr>
              <a:t> at a discounted rate and stake it with a higher reward in our GIVfarm.</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0"/>
              </a:spcAft>
              <a:buNone/>
            </a:pPr>
            <a:r>
              <a:rPr b="1" lang="en" sz="1300">
                <a:solidFill>
                  <a:srgbClr val="FED670"/>
                </a:solidFill>
                <a:latin typeface="Red Hat Display"/>
                <a:ea typeface="Red Hat Display"/>
                <a:cs typeface="Red Hat Display"/>
                <a:sym typeface="Red Hat Display"/>
              </a:rPr>
              <a:t>GIV Smart tokens</a:t>
            </a:r>
            <a:r>
              <a:rPr lang="en" sz="1300">
                <a:solidFill>
                  <a:schemeClr val="lt1"/>
                </a:solidFill>
                <a:latin typeface="Red Hat Display"/>
                <a:ea typeface="Red Hat Display"/>
                <a:cs typeface="Red Hat Display"/>
                <a:sym typeface="Red Hat Display"/>
              </a:rPr>
              <a:t> - these are </a:t>
            </a:r>
            <a:r>
              <a:rPr lang="en" sz="1300">
                <a:solidFill>
                  <a:schemeClr val="lt1"/>
                </a:solidFill>
                <a:latin typeface="Red Hat Display"/>
                <a:ea typeface="Red Hat Display"/>
                <a:cs typeface="Red Hat Display"/>
                <a:sym typeface="Red Hat Display"/>
              </a:rPr>
              <a:t>"crypto native convertible debt" which provides value to the investor when the token expires above the strike value. </a:t>
            </a:r>
            <a:r>
              <a:rPr lang="en" sz="1300" u="sng">
                <a:solidFill>
                  <a:schemeClr val="hlink"/>
                </a:solidFill>
                <a:latin typeface="Red Hat Display"/>
                <a:ea typeface="Red Hat Display"/>
                <a:cs typeface="Red Hat Display"/>
                <a:sym typeface="Red Hat Display"/>
                <a:hlinkClick r:id="rId7"/>
              </a:rPr>
              <a:t>Read more.</a:t>
            </a:r>
            <a:endParaRPr sz="1300">
              <a:solidFill>
                <a:schemeClr val="lt1"/>
              </a:solidFill>
              <a:latin typeface="Red Hat Display"/>
              <a:ea typeface="Red Hat Display"/>
              <a:cs typeface="Red Hat Display"/>
              <a:sym typeface="Red Hat Display"/>
            </a:endParaRPr>
          </a:p>
          <a:p>
            <a:pPr indent="0" lvl="0" marL="0" rtl="0" algn="l">
              <a:lnSpc>
                <a:spcPct val="115000"/>
              </a:lnSpc>
              <a:spcBef>
                <a:spcPts val="1200"/>
              </a:spcBef>
              <a:spcAft>
                <a:spcPts val="1200"/>
              </a:spcAft>
              <a:buNone/>
            </a:pPr>
            <a:r>
              <a:rPr lang="en" sz="1300">
                <a:solidFill>
                  <a:schemeClr val="lt1"/>
                </a:solidFill>
                <a:latin typeface="Red Hat Display"/>
                <a:ea typeface="Red Hat Display"/>
                <a:cs typeface="Red Hat Display"/>
                <a:sym typeface="Red Hat Display"/>
              </a:rPr>
              <a:t>If you are a DAO or have your own tokens - we often pursue DAO-to-DAO collaboration and </a:t>
            </a:r>
            <a:r>
              <a:rPr b="1" lang="en" sz="1300">
                <a:solidFill>
                  <a:srgbClr val="FED670"/>
                </a:solidFill>
                <a:latin typeface="Red Hat Display"/>
                <a:ea typeface="Red Hat Display"/>
                <a:cs typeface="Red Hat Display"/>
                <a:sym typeface="Red Hat Display"/>
              </a:rPr>
              <a:t>token swaps</a:t>
            </a:r>
            <a:r>
              <a:rPr lang="en" sz="1300">
                <a:solidFill>
                  <a:schemeClr val="lt1"/>
                </a:solidFill>
                <a:latin typeface="Red Hat Display"/>
                <a:ea typeface="Red Hat Display"/>
                <a:cs typeface="Red Hat Display"/>
                <a:sym typeface="Red Hat Display"/>
              </a:rPr>
              <a:t> which align with Giveth’s mission and vision. </a:t>
            </a:r>
            <a:endParaRPr sz="1300">
              <a:solidFill>
                <a:schemeClr val="lt1"/>
              </a:solidFill>
              <a:latin typeface="Red Hat Display"/>
              <a:ea typeface="Red Hat Display"/>
              <a:cs typeface="Red Hat Display"/>
              <a:sym typeface="Red Hat Display"/>
            </a:endParaRPr>
          </a:p>
        </p:txBody>
      </p:sp>
      <p:pic>
        <p:nvPicPr>
          <p:cNvPr id="362" name="Google Shape;362;p37"/>
          <p:cNvPicPr preferRelativeResize="0"/>
          <p:nvPr/>
        </p:nvPicPr>
        <p:blipFill>
          <a:blip r:embed="rId8">
            <a:alphaModFix/>
          </a:blip>
          <a:stretch>
            <a:fillRect/>
          </a:stretch>
        </p:blipFill>
        <p:spPr>
          <a:xfrm rot="10800000">
            <a:off x="7748523" y="-21"/>
            <a:ext cx="1391502" cy="1955250"/>
          </a:xfrm>
          <a:prstGeom prst="rect">
            <a:avLst/>
          </a:prstGeom>
          <a:noFill/>
          <a:ln>
            <a:noFill/>
          </a:ln>
        </p:spPr>
      </p:pic>
      <p:sp>
        <p:nvSpPr>
          <p:cNvPr id="363" name="Google Shape;363;p37"/>
          <p:cNvSpPr txBox="1"/>
          <p:nvPr/>
        </p:nvSpPr>
        <p:spPr>
          <a:xfrm>
            <a:off x="669350" y="1046500"/>
            <a:ext cx="37959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Red Hat Display"/>
                <a:ea typeface="Red Hat Display"/>
                <a:cs typeface="Red Hat Display"/>
                <a:sym typeface="Red Hat Display"/>
              </a:rPr>
              <a:t>We are offering a chance to participate in this round in either or a combination of the following ways:</a:t>
            </a:r>
            <a:endParaRPr sz="1500">
              <a:solidFill>
                <a:schemeClr val="lt1"/>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9" name="Google Shape;36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38"/>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371" name="Google Shape;371;p38"/>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372" name="Google Shape;372;p38"/>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373" name="Google Shape;373;p38"/>
          <p:cNvPicPr preferRelativeResize="0"/>
          <p:nvPr/>
        </p:nvPicPr>
        <p:blipFill>
          <a:blip r:embed="rId5">
            <a:alphaModFix/>
          </a:blip>
          <a:stretch>
            <a:fillRect/>
          </a:stretch>
        </p:blipFill>
        <p:spPr>
          <a:xfrm>
            <a:off x="3862600" y="4477950"/>
            <a:ext cx="1145673" cy="36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9" name="Google Shape;37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39"/>
          <p:cNvPicPr preferRelativeResize="0"/>
          <p:nvPr/>
        </p:nvPicPr>
        <p:blipFill>
          <a:blip r:embed="rId4">
            <a:alphaModFix/>
          </a:blip>
          <a:stretch>
            <a:fillRect/>
          </a:stretch>
        </p:blipFill>
        <p:spPr>
          <a:xfrm>
            <a:off x="0" y="0"/>
            <a:ext cx="9144003" cy="5147961"/>
          </a:xfrm>
          <a:prstGeom prst="rect">
            <a:avLst/>
          </a:prstGeom>
          <a:noFill/>
          <a:ln>
            <a:noFill/>
          </a:ln>
        </p:spPr>
      </p:pic>
      <p:sp>
        <p:nvSpPr>
          <p:cNvPr id="381" name="Google Shape;381;p39"/>
          <p:cNvSpPr txBox="1"/>
          <p:nvPr/>
        </p:nvSpPr>
        <p:spPr>
          <a:xfrm>
            <a:off x="1060550" y="1775088"/>
            <a:ext cx="5519100" cy="19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GIVeconomy &amp; Token Info</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GIVdrop</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GIVbacks</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GIVstream</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GIVgarden</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GIVfarm</a:t>
            </a:r>
            <a:endParaRPr sz="1600">
              <a:solidFill>
                <a:srgbClr val="FED670"/>
              </a:solidFill>
              <a:latin typeface="Red Hat Display ExtraBold"/>
              <a:ea typeface="Red Hat Display ExtraBold"/>
              <a:cs typeface="Red Hat Display ExtraBold"/>
              <a:sym typeface="Red Hat Display ExtraBold"/>
            </a:endParaRPr>
          </a:p>
          <a:p>
            <a:pPr indent="0" lvl="0" marL="0" rtl="0" algn="l">
              <a:spcBef>
                <a:spcPts val="0"/>
              </a:spcBef>
              <a:spcAft>
                <a:spcPts val="0"/>
              </a:spcAft>
              <a:buNone/>
            </a:pPr>
            <a:r>
              <a:rPr lang="en" sz="1600">
                <a:solidFill>
                  <a:srgbClr val="FED670"/>
                </a:solidFill>
                <a:latin typeface="Red Hat Display ExtraBold"/>
                <a:ea typeface="Red Hat Display ExtraBold"/>
                <a:cs typeface="Red Hat Display ExtraBold"/>
                <a:sym typeface="Red Hat Display ExtraBold"/>
              </a:rPr>
              <a:t>Regen farms</a:t>
            </a:r>
            <a:endParaRPr sz="1600">
              <a:solidFill>
                <a:srgbClr val="FED670"/>
              </a:solidFill>
              <a:latin typeface="Red Hat Display ExtraBold"/>
              <a:ea typeface="Red Hat Display ExtraBold"/>
              <a:cs typeface="Red Hat Display ExtraBold"/>
              <a:sym typeface="Red Hat Display ExtraBold"/>
            </a:endParaRPr>
          </a:p>
        </p:txBody>
      </p:sp>
      <p:pic>
        <p:nvPicPr>
          <p:cNvPr id="382" name="Google Shape;382;p39"/>
          <p:cNvPicPr preferRelativeResize="0"/>
          <p:nvPr/>
        </p:nvPicPr>
        <p:blipFill>
          <a:blip r:embed="rId5">
            <a:alphaModFix/>
          </a:blip>
          <a:stretch>
            <a:fillRect/>
          </a:stretch>
        </p:blipFill>
        <p:spPr>
          <a:xfrm>
            <a:off x="3862600" y="4477950"/>
            <a:ext cx="1145673" cy="365750"/>
          </a:xfrm>
          <a:prstGeom prst="rect">
            <a:avLst/>
          </a:prstGeom>
          <a:noFill/>
          <a:ln>
            <a:noFill/>
          </a:ln>
        </p:spPr>
      </p:pic>
      <p:sp>
        <p:nvSpPr>
          <p:cNvPr id="383" name="Google Shape;383;p39"/>
          <p:cNvSpPr txBox="1"/>
          <p:nvPr/>
        </p:nvSpPr>
        <p:spPr>
          <a:xfrm>
            <a:off x="1004300" y="1018525"/>
            <a:ext cx="563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lt1"/>
                </a:solidFill>
                <a:latin typeface="Red Hat Text"/>
                <a:ea typeface="Red Hat Text"/>
                <a:cs typeface="Red Hat Text"/>
                <a:sym typeface="Red Hat Text"/>
              </a:rPr>
              <a:t>APPENDIX</a:t>
            </a:r>
            <a:endParaRPr b="1" sz="3400">
              <a:solidFill>
                <a:schemeClr val="lt1"/>
              </a:solidFill>
              <a:latin typeface="Red Hat Text"/>
              <a:ea typeface="Red Hat Text"/>
              <a:cs typeface="Red Hat Text"/>
              <a:sym typeface="Red Hat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0"/>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389" name="Google Shape;389;p40"/>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390" name="Google Shape;390;p40"/>
          <p:cNvSpPr txBox="1"/>
          <p:nvPr/>
        </p:nvSpPr>
        <p:spPr>
          <a:xfrm>
            <a:off x="701875" y="265900"/>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GIV</a:t>
            </a:r>
            <a:r>
              <a:rPr b="1" lang="en" sz="1800">
                <a:solidFill>
                  <a:schemeClr val="lt1"/>
                </a:solidFill>
                <a:latin typeface="Red Hat Display"/>
                <a:ea typeface="Red Hat Display"/>
                <a:cs typeface="Red Hat Display"/>
                <a:sym typeface="Red Hat Display"/>
              </a:rPr>
              <a:t> is the governance token that fuels and directs the GIVeconomy</a:t>
            </a:r>
            <a:endParaRPr b="1" sz="1800">
              <a:solidFill>
                <a:schemeClr val="lt1"/>
              </a:solidFill>
              <a:latin typeface="Red Hat Display"/>
              <a:ea typeface="Red Hat Display"/>
              <a:cs typeface="Red Hat Display"/>
              <a:sym typeface="Red Hat Display"/>
            </a:endParaRPr>
          </a:p>
        </p:txBody>
      </p:sp>
      <p:sp>
        <p:nvSpPr>
          <p:cNvPr id="391" name="Google Shape;391;p40"/>
          <p:cNvSpPr txBox="1"/>
          <p:nvPr/>
        </p:nvSpPr>
        <p:spPr>
          <a:xfrm>
            <a:off x="576000" y="796363"/>
            <a:ext cx="7852500" cy="159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Our community can participate in the </a:t>
            </a:r>
            <a:r>
              <a:rPr lang="en" sz="1010">
                <a:solidFill>
                  <a:srgbClr val="FED670"/>
                </a:solidFill>
                <a:latin typeface="Red Hat Display"/>
                <a:ea typeface="Red Hat Display"/>
                <a:cs typeface="Red Hat Display"/>
                <a:sym typeface="Red Hat Display"/>
              </a:rPr>
              <a:t>GIVeconomy</a:t>
            </a:r>
            <a:r>
              <a:rPr lang="en" sz="1010">
                <a:solidFill>
                  <a:schemeClr val="lt1"/>
                </a:solidFill>
                <a:latin typeface="Red Hat Display"/>
                <a:ea typeface="Red Hat Display"/>
                <a:cs typeface="Red Hat Display"/>
                <a:sym typeface="Red Hat Display"/>
              </a:rPr>
              <a:t> in the following ways: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From December 24, 2021 onward, eligible recipients can claim their </a:t>
            </a:r>
            <a:r>
              <a:rPr b="1" lang="en" sz="1010">
                <a:solidFill>
                  <a:srgbClr val="FED670"/>
                </a:solidFill>
                <a:latin typeface="Red Hat Display"/>
                <a:ea typeface="Red Hat Display"/>
                <a:cs typeface="Red Hat Display"/>
                <a:sym typeface="Red Hat Display"/>
              </a:rPr>
              <a:t>GIVdrop</a:t>
            </a:r>
            <a:r>
              <a:rPr lang="en" sz="1010">
                <a:solidFill>
                  <a:schemeClr val="lt1"/>
                </a:solidFill>
                <a:latin typeface="Red Hat Display"/>
                <a:ea typeface="Red Hat Display"/>
                <a:cs typeface="Red Hat Display"/>
                <a:sym typeface="Red Hat Display"/>
              </a:rPr>
              <a:t> on Gnosis Chain.</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Donors to verified projects on Giveth get rewards from </a:t>
            </a:r>
            <a:r>
              <a:rPr b="1" lang="en" sz="1010">
                <a:solidFill>
                  <a:srgbClr val="FED670"/>
                </a:solidFill>
                <a:latin typeface="Red Hat Display"/>
                <a:ea typeface="Red Hat Display"/>
                <a:cs typeface="Red Hat Display"/>
                <a:sym typeface="Red Hat Display"/>
              </a:rPr>
              <a:t>GIVbacks</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Liquidity providers and stakers can earn rewards in the </a:t>
            </a:r>
            <a:r>
              <a:rPr b="1" lang="en" sz="1010">
                <a:solidFill>
                  <a:srgbClr val="FED670"/>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All GIV holders can create and/or vote on proposals in the </a:t>
            </a:r>
            <a:r>
              <a:rPr b="1" lang="en" sz="1010">
                <a:solidFill>
                  <a:srgbClr val="FED670"/>
                </a:solidFill>
                <a:latin typeface="Red Hat Display"/>
                <a:ea typeface="Red Hat Display"/>
                <a:cs typeface="Red Hat Display"/>
                <a:sym typeface="Red Hat Display"/>
              </a:rPr>
              <a:t>GIVgarden</a:t>
            </a:r>
            <a:r>
              <a:rPr lang="en" sz="1010">
                <a:solidFill>
                  <a:schemeClr val="lt1"/>
                </a:solidFill>
                <a:latin typeface="Red Hat Display"/>
                <a:ea typeface="Red Hat Display"/>
                <a:cs typeface="Red Hat Display"/>
                <a:sym typeface="Red Hat Display"/>
              </a:rPr>
              <a:t>.</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Anyone who claims GIV from their participation in the GIVeconomy gets a continuous flow of GIV from the </a:t>
            </a:r>
            <a:r>
              <a:rPr b="1" lang="en" sz="1010">
                <a:solidFill>
                  <a:srgbClr val="FED670"/>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until December 23, 2026.</a:t>
            </a:r>
            <a:endParaRPr sz="1010">
              <a:solidFill>
                <a:schemeClr val="lt1"/>
              </a:solidFill>
              <a:latin typeface="Red Hat Display"/>
              <a:ea typeface="Red Hat Display"/>
              <a:cs typeface="Red Hat Display"/>
              <a:sym typeface="Red Hat Display"/>
            </a:endParaRPr>
          </a:p>
        </p:txBody>
      </p:sp>
      <p:pic>
        <p:nvPicPr>
          <p:cNvPr id="392" name="Google Shape;392;p40"/>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393" name="Google Shape;393;p40"/>
          <p:cNvPicPr preferRelativeResize="0"/>
          <p:nvPr/>
        </p:nvPicPr>
        <p:blipFill>
          <a:blip r:embed="rId6">
            <a:alphaModFix/>
          </a:blip>
          <a:stretch>
            <a:fillRect/>
          </a:stretch>
        </p:blipFill>
        <p:spPr>
          <a:xfrm>
            <a:off x="3976425" y="2421375"/>
            <a:ext cx="3987948" cy="2243226"/>
          </a:xfrm>
          <a:prstGeom prst="rect">
            <a:avLst/>
          </a:prstGeom>
          <a:noFill/>
          <a:ln cap="flat" cmpd="sng" w="19050">
            <a:solidFill>
              <a:srgbClr val="FED670"/>
            </a:solidFill>
            <a:prstDash val="solid"/>
            <a:round/>
            <a:headEnd len="sm" w="sm" type="none"/>
            <a:tailEnd len="sm" w="sm" type="none"/>
          </a:ln>
        </p:spPr>
      </p:pic>
      <p:sp>
        <p:nvSpPr>
          <p:cNvPr id="394" name="Google Shape;394;p40"/>
          <p:cNvSpPr txBox="1"/>
          <p:nvPr/>
        </p:nvSpPr>
        <p:spPr>
          <a:xfrm>
            <a:off x="798375" y="2657838"/>
            <a:ext cx="2733300" cy="17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An amount of 1 billion GIV tokens were minted at the onset of the GIVeconomy. 100 million of the GIV tokens are liquid and available for use immediately, and the other 900 million have been allocated to the GIVstream and are being released continuously throughout the entire "GIViverse" over a period of 5 years (until December 23, 2026). </a:t>
            </a:r>
            <a:endParaRPr/>
          </a:p>
        </p:txBody>
      </p:sp>
      <p:sp>
        <p:nvSpPr>
          <p:cNvPr id="395" name="Google Shape;395;p40"/>
          <p:cNvSpPr txBox="1"/>
          <p:nvPr/>
        </p:nvSpPr>
        <p:spPr>
          <a:xfrm>
            <a:off x="3910725" y="4635550"/>
            <a:ext cx="4167300" cy="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distribution of the total supply of GIV throughout the GIViverse</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1"/>
          <p:cNvPicPr preferRelativeResize="0"/>
          <p:nvPr/>
        </p:nvPicPr>
        <p:blipFill>
          <a:blip r:embed="rId3">
            <a:alphaModFix/>
          </a:blip>
          <a:stretch>
            <a:fillRect/>
          </a:stretch>
        </p:blipFill>
        <p:spPr>
          <a:xfrm>
            <a:off x="3965" y="0"/>
            <a:ext cx="9136072" cy="5143501"/>
          </a:xfrm>
          <a:prstGeom prst="rect">
            <a:avLst/>
          </a:prstGeom>
          <a:noFill/>
          <a:ln>
            <a:noFill/>
          </a:ln>
        </p:spPr>
      </p:pic>
      <p:pic>
        <p:nvPicPr>
          <p:cNvPr id="401" name="Google Shape;401;p41"/>
          <p:cNvPicPr preferRelativeResize="0"/>
          <p:nvPr/>
        </p:nvPicPr>
        <p:blipFill rotWithShape="1">
          <a:blip r:embed="rId4">
            <a:alphaModFix/>
          </a:blip>
          <a:srcRect b="10104" l="39357" r="0" t="0"/>
          <a:stretch/>
        </p:blipFill>
        <p:spPr>
          <a:xfrm>
            <a:off x="0" y="2421375"/>
            <a:ext cx="1594124" cy="2722125"/>
          </a:xfrm>
          <a:prstGeom prst="rect">
            <a:avLst/>
          </a:prstGeom>
          <a:noFill/>
          <a:ln>
            <a:noFill/>
          </a:ln>
        </p:spPr>
      </p:pic>
      <p:sp>
        <p:nvSpPr>
          <p:cNvPr id="402" name="Google Shape;402;p41"/>
          <p:cNvSpPr txBox="1"/>
          <p:nvPr/>
        </p:nvSpPr>
        <p:spPr>
          <a:xfrm>
            <a:off x="701875" y="336375"/>
            <a:ext cx="780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ed Hat Display"/>
                <a:ea typeface="Red Hat Display"/>
                <a:cs typeface="Red Hat Display"/>
                <a:sym typeface="Red Hat Display"/>
              </a:rPr>
              <a:t>The </a:t>
            </a:r>
            <a:r>
              <a:rPr b="1" lang="en" sz="1800">
                <a:solidFill>
                  <a:srgbClr val="FED670"/>
                </a:solidFill>
                <a:latin typeface="Red Hat Display"/>
                <a:ea typeface="Red Hat Display"/>
                <a:cs typeface="Red Hat Display"/>
                <a:sym typeface="Red Hat Display"/>
              </a:rPr>
              <a:t>GIVstream</a:t>
            </a:r>
            <a:r>
              <a:rPr b="1" lang="en" sz="1800">
                <a:solidFill>
                  <a:schemeClr val="lt1"/>
                </a:solidFill>
                <a:latin typeface="Red Hat Display"/>
                <a:ea typeface="Red Hat Display"/>
                <a:cs typeface="Red Hat Display"/>
                <a:sym typeface="Red Hat Display"/>
              </a:rPr>
              <a:t> aligns community members with the long term success of Giveth and the GIVeconomy</a:t>
            </a:r>
            <a:endParaRPr b="1" sz="1800">
              <a:solidFill>
                <a:schemeClr val="lt1"/>
              </a:solidFill>
              <a:latin typeface="Red Hat Display"/>
              <a:ea typeface="Red Hat Display"/>
              <a:cs typeface="Red Hat Display"/>
              <a:sym typeface="Red Hat Display"/>
            </a:endParaRPr>
          </a:p>
        </p:txBody>
      </p:sp>
      <p:sp>
        <p:nvSpPr>
          <p:cNvPr id="403" name="Google Shape;403;p41"/>
          <p:cNvSpPr txBox="1"/>
          <p:nvPr/>
        </p:nvSpPr>
        <p:spPr>
          <a:xfrm>
            <a:off x="813825" y="1172175"/>
            <a:ext cx="2964600" cy="33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With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anyone who adds value to the GIVeconomy receives GIV continuously for up to 5 years from the GIVeconomy launch date.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 is rewarded  through participation in the GIVeconomy, part will be liquid and part will add to GIVstream flowrate. As the GIVeconomy grows &amp; stabilizes, more GIV becomes liquid and available for everyone.</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GIVstream flowrate is the rate (GIV/week) at which GIV becomes liquid.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O</a:t>
            </a:r>
            <a:r>
              <a:rPr lang="en" sz="1010">
                <a:solidFill>
                  <a:schemeClr val="lt1"/>
                </a:solidFill>
                <a:latin typeface="Red Hat Display"/>
                <a:ea typeface="Red Hat Display"/>
                <a:cs typeface="Red Hat Display"/>
                <a:sym typeface="Red Hat Display"/>
              </a:rPr>
              <a:t>n Gnosis Chain, </a:t>
            </a:r>
            <a:r>
              <a:rPr lang="en" sz="1010">
                <a:solidFill>
                  <a:schemeClr val="lt1"/>
                </a:solidFill>
                <a:latin typeface="Red Hat Display"/>
                <a:ea typeface="Red Hat Display"/>
                <a:cs typeface="Red Hat Display"/>
                <a:sym typeface="Red Hat Display"/>
              </a:rPr>
              <a:t>GIVstream flowrates are</a:t>
            </a:r>
            <a:r>
              <a:rPr lang="en" sz="1010">
                <a:solidFill>
                  <a:schemeClr val="lt1"/>
                </a:solidFill>
                <a:latin typeface="Red Hat Display"/>
                <a:ea typeface="Red Hat Display"/>
                <a:cs typeface="Red Hat Display"/>
                <a:sym typeface="Red Hat Display"/>
              </a:rPr>
              <a:t> given (or increased) by donating and getting GIVbacks, wrapping GIV to use in the GIVgarden, or staking in the GIVfarm. On Ethereum mainnet by providing mainnet liquidity and staking GIV or LP tokens in the GIVfarm on Mainnet.</a:t>
            </a:r>
            <a:endParaRPr sz="1010">
              <a:solidFill>
                <a:schemeClr val="lt1"/>
              </a:solidFill>
              <a:latin typeface="Red Hat Display"/>
              <a:ea typeface="Red Hat Display"/>
              <a:cs typeface="Red Hat Display"/>
              <a:sym typeface="Red Hat Display"/>
            </a:endParaRPr>
          </a:p>
        </p:txBody>
      </p:sp>
      <p:pic>
        <p:nvPicPr>
          <p:cNvPr id="404" name="Google Shape;404;p41"/>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pic>
        <p:nvPicPr>
          <p:cNvPr id="405" name="Google Shape;405;p41"/>
          <p:cNvPicPr preferRelativeResize="0"/>
          <p:nvPr/>
        </p:nvPicPr>
        <p:blipFill>
          <a:blip r:embed="rId6">
            <a:alphaModFix/>
          </a:blip>
          <a:stretch>
            <a:fillRect/>
          </a:stretch>
        </p:blipFill>
        <p:spPr>
          <a:xfrm>
            <a:off x="4203175" y="1468581"/>
            <a:ext cx="4014725" cy="2189680"/>
          </a:xfrm>
          <a:prstGeom prst="rect">
            <a:avLst/>
          </a:prstGeom>
          <a:noFill/>
          <a:ln cap="flat" cmpd="sng" w="19050">
            <a:solidFill>
              <a:srgbClr val="E1458D"/>
            </a:solidFill>
            <a:prstDash val="solid"/>
            <a:round/>
            <a:headEnd len="sm" w="sm" type="none"/>
            <a:tailEnd len="sm" w="sm" type="none"/>
          </a:ln>
        </p:spPr>
      </p:pic>
      <p:sp>
        <p:nvSpPr>
          <p:cNvPr id="406" name="Google Shape;406;p41"/>
          <p:cNvSpPr txBox="1"/>
          <p:nvPr/>
        </p:nvSpPr>
        <p:spPr>
          <a:xfrm>
            <a:off x="4203175" y="3807175"/>
            <a:ext cx="4014600" cy="51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The GIVstream nurtures the GIVeconomy at inception by having only 10% of the total supply of GIV liquid and transferrable to start.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4"/>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01" name="Google Shape;101;p24"/>
          <p:cNvSpPr txBox="1"/>
          <p:nvPr>
            <p:ph type="title"/>
          </p:nvPr>
        </p:nvSpPr>
        <p:spPr>
          <a:xfrm>
            <a:off x="1361700" y="286650"/>
            <a:ext cx="64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Using web3 to evolve philanthropy</a:t>
            </a:r>
            <a:endParaRPr b="1" sz="3000">
              <a:solidFill>
                <a:srgbClr val="FED670"/>
              </a:solidFill>
              <a:latin typeface="Red Hat Display"/>
              <a:ea typeface="Red Hat Display"/>
              <a:cs typeface="Red Hat Display"/>
              <a:sym typeface="Red Hat Display"/>
            </a:endParaRPr>
          </a:p>
        </p:txBody>
      </p:sp>
      <p:sp>
        <p:nvSpPr>
          <p:cNvPr id="102" name="Google Shape;102;p24"/>
          <p:cNvSpPr txBox="1"/>
          <p:nvPr/>
        </p:nvSpPr>
        <p:spPr>
          <a:xfrm>
            <a:off x="1519350" y="919275"/>
            <a:ext cx="60411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lt1"/>
                </a:solidFill>
                <a:latin typeface="Red Hat Display"/>
                <a:ea typeface="Red Hat Display"/>
                <a:cs typeface="Red Hat Display"/>
                <a:sym typeface="Red Hat Display"/>
              </a:rPr>
              <a:t>Giveth is the </a:t>
            </a:r>
            <a:r>
              <a:rPr b="1" lang="en" sz="1800">
                <a:solidFill>
                  <a:srgbClr val="E1458D"/>
                </a:solidFill>
                <a:latin typeface="Red Hat Display"/>
                <a:ea typeface="Red Hat Display"/>
                <a:cs typeface="Red Hat Display"/>
                <a:sym typeface="Red Hat Display"/>
              </a:rPr>
              <a:t>best donation platform</a:t>
            </a:r>
            <a:r>
              <a:rPr b="1" lang="en" sz="1800">
                <a:solidFill>
                  <a:schemeClr val="lt1"/>
                </a:solidFill>
                <a:latin typeface="Red Hat Display"/>
                <a:ea typeface="Red Hat Display"/>
                <a:cs typeface="Red Hat Display"/>
                <a:sym typeface="Red Hat Display"/>
              </a:rPr>
              <a:t> in the world! </a:t>
            </a:r>
            <a:endParaRPr b="1" sz="1800">
              <a:solidFill>
                <a:schemeClr val="lt1"/>
              </a:solidFill>
              <a:latin typeface="Red Hat Display"/>
              <a:ea typeface="Red Hat Display"/>
              <a:cs typeface="Red Hat Display"/>
              <a:sym typeface="Red Hat Display"/>
            </a:endParaRPr>
          </a:p>
        </p:txBody>
      </p:sp>
      <p:pic>
        <p:nvPicPr>
          <p:cNvPr id="103" name="Google Shape;103;p24"/>
          <p:cNvPicPr preferRelativeResize="0"/>
          <p:nvPr/>
        </p:nvPicPr>
        <p:blipFill rotWithShape="1">
          <a:blip r:embed="rId4">
            <a:alphaModFix/>
          </a:blip>
          <a:srcRect b="-23152" l="40049" r="-23140" t="0"/>
          <a:stretch/>
        </p:blipFill>
        <p:spPr>
          <a:xfrm>
            <a:off x="-2" y="322650"/>
            <a:ext cx="1408274" cy="2001000"/>
          </a:xfrm>
          <a:prstGeom prst="rect">
            <a:avLst/>
          </a:prstGeom>
          <a:noFill/>
          <a:ln>
            <a:noFill/>
          </a:ln>
        </p:spPr>
      </p:pic>
      <p:sp>
        <p:nvSpPr>
          <p:cNvPr id="104" name="Google Shape;104;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05" name="Google Shape;105;p24"/>
          <p:cNvSpPr/>
          <p:nvPr/>
        </p:nvSpPr>
        <p:spPr>
          <a:xfrm>
            <a:off x="4744200" y="151170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Investors to earn a yield by participating in the </a:t>
            </a:r>
            <a:r>
              <a:rPr b="1" lang="en" sz="1200">
                <a:solidFill>
                  <a:schemeClr val="lt1"/>
                </a:solidFill>
                <a:latin typeface="Red Hat Text"/>
                <a:ea typeface="Red Hat Text"/>
                <a:cs typeface="Red Hat Text"/>
                <a:sym typeface="Red Hat Text"/>
              </a:rPr>
              <a:t>GIVeconomy</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sp>
        <p:nvSpPr>
          <p:cNvPr id="106" name="Google Shape;106;p24"/>
          <p:cNvSpPr/>
          <p:nvPr/>
        </p:nvSpPr>
        <p:spPr>
          <a:xfrm>
            <a:off x="2934937"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Donors rewarded with </a:t>
            </a:r>
            <a:r>
              <a:rPr b="1" lang="en" sz="1200">
                <a:solidFill>
                  <a:schemeClr val="lt1"/>
                </a:solidFill>
                <a:latin typeface="Red Hat Text"/>
                <a:ea typeface="Red Hat Text"/>
                <a:cs typeface="Red Hat Text"/>
                <a:sym typeface="Red Hat Text"/>
              </a:rPr>
              <a:t>GIVbacks</a:t>
            </a:r>
            <a:r>
              <a:rPr lang="en" sz="1200">
                <a:solidFill>
                  <a:schemeClr val="lt1"/>
                </a:solidFill>
                <a:latin typeface="Red Hat Text"/>
                <a:ea typeface="Red Hat Text"/>
                <a:cs typeface="Red Hat Text"/>
                <a:sym typeface="Red Hat Text"/>
              </a:rPr>
              <a:t>. </a:t>
            </a:r>
            <a:r>
              <a:rPr lang="en" sz="900">
                <a:solidFill>
                  <a:schemeClr val="lt1"/>
                </a:solidFill>
                <a:latin typeface="Red Hat Text"/>
                <a:ea typeface="Red Hat Text"/>
                <a:cs typeface="Red Hat Text"/>
                <a:sym typeface="Red Hat Text"/>
              </a:rPr>
              <a:t>(incentive program that rewards donors in GIV tokens.)</a:t>
            </a:r>
            <a:endParaRPr sz="900">
              <a:solidFill>
                <a:schemeClr val="lt1"/>
              </a:solidFill>
              <a:latin typeface="Red Hat Text"/>
              <a:ea typeface="Red Hat Text"/>
              <a:cs typeface="Red Hat Text"/>
              <a:sym typeface="Red Hat Text"/>
            </a:endParaRPr>
          </a:p>
        </p:txBody>
      </p:sp>
      <p:sp>
        <p:nvSpPr>
          <p:cNvPr id="107" name="Google Shape;107;p24"/>
          <p:cNvSpPr/>
          <p:nvPr/>
        </p:nvSpPr>
        <p:spPr>
          <a:xfrm>
            <a:off x="6553450"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Organizations to participate in ReFi liquidity through </a:t>
            </a:r>
            <a:r>
              <a:rPr b="1" lang="en" sz="1200">
                <a:solidFill>
                  <a:schemeClr val="lt1"/>
                </a:solidFill>
                <a:latin typeface="Red Hat Text"/>
                <a:ea typeface="Red Hat Text"/>
                <a:cs typeface="Red Hat Text"/>
                <a:sym typeface="Red Hat Text"/>
              </a:rPr>
              <a:t>Regen Farms</a:t>
            </a:r>
            <a:r>
              <a:rPr lang="en" sz="1200">
                <a:solidFill>
                  <a:schemeClr val="lt1"/>
                </a:solidFill>
                <a:latin typeface="Red Hat Text"/>
                <a:ea typeface="Red Hat Text"/>
                <a:cs typeface="Red Hat Text"/>
                <a:sym typeface="Red Hat Text"/>
              </a:rPr>
              <a:t>.</a:t>
            </a:r>
            <a:endParaRPr sz="1200">
              <a:solidFill>
                <a:schemeClr val="lt1"/>
              </a:solidFill>
              <a:latin typeface="Red Hat Text"/>
              <a:ea typeface="Red Hat Text"/>
              <a:cs typeface="Red Hat Text"/>
              <a:sym typeface="Red Hat Text"/>
            </a:endParaRPr>
          </a:p>
        </p:txBody>
      </p:sp>
      <p:pic>
        <p:nvPicPr>
          <p:cNvPr id="108" name="Google Shape;108;p24"/>
          <p:cNvPicPr preferRelativeResize="0"/>
          <p:nvPr/>
        </p:nvPicPr>
        <p:blipFill>
          <a:blip r:embed="rId5">
            <a:alphaModFix/>
          </a:blip>
          <a:stretch>
            <a:fillRect/>
          </a:stretch>
        </p:blipFill>
        <p:spPr>
          <a:xfrm>
            <a:off x="7799500" y="0"/>
            <a:ext cx="1340525" cy="1833527"/>
          </a:xfrm>
          <a:prstGeom prst="rect">
            <a:avLst/>
          </a:prstGeom>
          <a:noFill/>
          <a:ln>
            <a:noFill/>
          </a:ln>
        </p:spPr>
      </p:pic>
      <p:pic>
        <p:nvPicPr>
          <p:cNvPr id="109" name="Google Shape;109;p24"/>
          <p:cNvPicPr preferRelativeResize="0"/>
          <p:nvPr/>
        </p:nvPicPr>
        <p:blipFill rotWithShape="1">
          <a:blip r:embed="rId6">
            <a:alphaModFix/>
          </a:blip>
          <a:srcRect b="0" l="0" r="26356" t="0"/>
          <a:stretch/>
        </p:blipFill>
        <p:spPr>
          <a:xfrm>
            <a:off x="7932025" y="2902225"/>
            <a:ext cx="1211976" cy="1624900"/>
          </a:xfrm>
          <a:prstGeom prst="rect">
            <a:avLst/>
          </a:prstGeom>
          <a:noFill/>
          <a:ln>
            <a:noFill/>
          </a:ln>
        </p:spPr>
      </p:pic>
      <p:pic>
        <p:nvPicPr>
          <p:cNvPr id="110" name="Google Shape;110;p24"/>
          <p:cNvPicPr preferRelativeResize="0"/>
          <p:nvPr/>
        </p:nvPicPr>
        <p:blipFill rotWithShape="1">
          <a:blip r:embed="rId7">
            <a:alphaModFix/>
          </a:blip>
          <a:srcRect b="16506" l="0" r="0" t="0"/>
          <a:stretch/>
        </p:blipFill>
        <p:spPr>
          <a:xfrm>
            <a:off x="0" y="1982750"/>
            <a:ext cx="1902400" cy="3160751"/>
          </a:xfrm>
          <a:prstGeom prst="rect">
            <a:avLst/>
          </a:prstGeom>
          <a:noFill/>
          <a:ln>
            <a:noFill/>
          </a:ln>
        </p:spPr>
      </p:pic>
      <p:sp>
        <p:nvSpPr>
          <p:cNvPr id="111" name="Google Shape;111;p24"/>
          <p:cNvSpPr/>
          <p:nvPr/>
        </p:nvSpPr>
        <p:spPr>
          <a:xfrm>
            <a:off x="1125700" y="1507225"/>
            <a:ext cx="1660200" cy="21873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a:p>
            <a:pPr indent="0" lvl="0" marL="0" rtl="0" algn="ctr">
              <a:lnSpc>
                <a:spcPct val="150000"/>
              </a:lnSpc>
              <a:spcBef>
                <a:spcPts val="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Donations to projects where they keep 100% of proceeds. </a:t>
            </a:r>
            <a:endParaRPr b="1" sz="1200">
              <a:solidFill>
                <a:schemeClr val="lt1"/>
              </a:solidFill>
              <a:latin typeface="Red Hat Text"/>
              <a:ea typeface="Red Hat Text"/>
              <a:cs typeface="Red Hat Text"/>
              <a:sym typeface="Red Hat Text"/>
            </a:endParaRPr>
          </a:p>
        </p:txBody>
      </p:sp>
      <p:pic>
        <p:nvPicPr>
          <p:cNvPr id="112" name="Google Shape;112;p24"/>
          <p:cNvPicPr preferRelativeResize="0"/>
          <p:nvPr/>
        </p:nvPicPr>
        <p:blipFill rotWithShape="1">
          <a:blip r:embed="rId8">
            <a:alphaModFix/>
          </a:blip>
          <a:srcRect b="0" l="0" r="68147" t="0"/>
          <a:stretch/>
        </p:blipFill>
        <p:spPr>
          <a:xfrm>
            <a:off x="8645000" y="4636500"/>
            <a:ext cx="364926" cy="365750"/>
          </a:xfrm>
          <a:prstGeom prst="rect">
            <a:avLst/>
          </a:prstGeom>
          <a:noFill/>
          <a:ln>
            <a:noFill/>
          </a:ln>
        </p:spPr>
      </p:pic>
      <p:sp>
        <p:nvSpPr>
          <p:cNvPr id="113" name="Google Shape;113;p24"/>
          <p:cNvSpPr txBox="1"/>
          <p:nvPr/>
        </p:nvSpPr>
        <p:spPr>
          <a:xfrm>
            <a:off x="1519350" y="3754525"/>
            <a:ext cx="60411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lt1"/>
                </a:solidFill>
                <a:latin typeface="Red Hat Text"/>
                <a:ea typeface="Red Hat Text"/>
                <a:cs typeface="Red Hat Text"/>
                <a:sym typeface="Red Hat Text"/>
              </a:rPr>
              <a:t>Our community is focused on Building the Future of Giving using blockchain technology. Our intention is to support and reward the funding of public goods by creating open, transparent and free access to the revolutionary funding opportunities available within the web3 ecosystem.</a:t>
            </a:r>
            <a:endParaRPr>
              <a:solidFill>
                <a:schemeClr val="lt1"/>
              </a:solidFill>
              <a:latin typeface="Red Hat Text"/>
              <a:ea typeface="Red Hat Text"/>
              <a:cs typeface="Red Hat Text"/>
              <a:sym typeface="Red Hat Text"/>
            </a:endParaRPr>
          </a:p>
        </p:txBody>
      </p:sp>
      <p:pic>
        <p:nvPicPr>
          <p:cNvPr id="114" name="Google Shape;114;p24"/>
          <p:cNvPicPr preferRelativeResize="0"/>
          <p:nvPr/>
        </p:nvPicPr>
        <p:blipFill>
          <a:blip r:embed="rId9">
            <a:alphaModFix/>
          </a:blip>
          <a:stretch>
            <a:fillRect/>
          </a:stretch>
        </p:blipFill>
        <p:spPr>
          <a:xfrm>
            <a:off x="1674650" y="1749300"/>
            <a:ext cx="562192" cy="572700"/>
          </a:xfrm>
          <a:prstGeom prst="rect">
            <a:avLst/>
          </a:prstGeom>
          <a:noFill/>
          <a:ln>
            <a:noFill/>
          </a:ln>
          <a:effectLst>
            <a:outerShdw blurRad="142875" rotWithShape="0" algn="bl">
              <a:srgbClr val="000000">
                <a:alpha val="9410"/>
              </a:srgbClr>
            </a:outerShdw>
          </a:effectLst>
        </p:spPr>
      </p:pic>
      <p:pic>
        <p:nvPicPr>
          <p:cNvPr id="115" name="Google Shape;115;p24"/>
          <p:cNvPicPr preferRelativeResize="0"/>
          <p:nvPr/>
        </p:nvPicPr>
        <p:blipFill>
          <a:blip r:embed="rId10">
            <a:alphaModFix/>
          </a:blip>
          <a:stretch>
            <a:fillRect/>
          </a:stretch>
        </p:blipFill>
        <p:spPr>
          <a:xfrm>
            <a:off x="3438388" y="1639225"/>
            <a:ext cx="653325" cy="653325"/>
          </a:xfrm>
          <a:prstGeom prst="rect">
            <a:avLst/>
          </a:prstGeom>
          <a:noFill/>
          <a:ln>
            <a:noFill/>
          </a:ln>
          <a:effectLst>
            <a:outerShdw blurRad="142875" rotWithShape="0" algn="bl">
              <a:srgbClr val="000000">
                <a:alpha val="9410"/>
              </a:srgbClr>
            </a:outerShdw>
          </a:effectLst>
        </p:spPr>
      </p:pic>
      <p:pic>
        <p:nvPicPr>
          <p:cNvPr id="116" name="Google Shape;116;p24"/>
          <p:cNvPicPr preferRelativeResize="0"/>
          <p:nvPr/>
        </p:nvPicPr>
        <p:blipFill>
          <a:blip r:embed="rId11">
            <a:alphaModFix/>
          </a:blip>
          <a:stretch>
            <a:fillRect/>
          </a:stretch>
        </p:blipFill>
        <p:spPr>
          <a:xfrm>
            <a:off x="5293188" y="1679539"/>
            <a:ext cx="562200" cy="712221"/>
          </a:xfrm>
          <a:prstGeom prst="rect">
            <a:avLst/>
          </a:prstGeom>
          <a:noFill/>
          <a:ln>
            <a:noFill/>
          </a:ln>
          <a:effectLst>
            <a:outerShdw blurRad="142875" rotWithShape="0" algn="bl">
              <a:srgbClr val="000000">
                <a:alpha val="9410"/>
              </a:srgbClr>
            </a:outerShdw>
          </a:effectLst>
        </p:spPr>
      </p:pic>
      <p:pic>
        <p:nvPicPr>
          <p:cNvPr id="117" name="Google Shape;117;p24"/>
          <p:cNvPicPr preferRelativeResize="0"/>
          <p:nvPr/>
        </p:nvPicPr>
        <p:blipFill>
          <a:blip r:embed="rId12">
            <a:alphaModFix/>
          </a:blip>
          <a:stretch>
            <a:fillRect/>
          </a:stretch>
        </p:blipFill>
        <p:spPr>
          <a:xfrm>
            <a:off x="7056878" y="1639738"/>
            <a:ext cx="653325" cy="652322"/>
          </a:xfrm>
          <a:prstGeom prst="rect">
            <a:avLst/>
          </a:prstGeom>
          <a:noFill/>
          <a:ln>
            <a:noFill/>
          </a:ln>
          <a:effectLst>
            <a:outerShdw blurRad="142875" rotWithShape="0" algn="bl">
              <a:srgbClr val="000000">
                <a:alpha val="941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2"/>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412" name="Google Shape;412;p42"/>
          <p:cNvPicPr preferRelativeResize="0"/>
          <p:nvPr/>
        </p:nvPicPr>
        <p:blipFill rotWithShape="1">
          <a:blip r:embed="rId5">
            <a:alphaModFix/>
          </a:blip>
          <a:srcRect b="10104" l="39357" r="0" t="0"/>
          <a:stretch/>
        </p:blipFill>
        <p:spPr>
          <a:xfrm>
            <a:off x="0" y="2421375"/>
            <a:ext cx="1594124" cy="2722125"/>
          </a:xfrm>
          <a:prstGeom prst="rect">
            <a:avLst/>
          </a:prstGeom>
          <a:noFill/>
          <a:ln>
            <a:noFill/>
          </a:ln>
        </p:spPr>
      </p:pic>
      <p:sp>
        <p:nvSpPr>
          <p:cNvPr id="413" name="Google Shape;413;p42"/>
          <p:cNvSpPr txBox="1"/>
          <p:nvPr/>
        </p:nvSpPr>
        <p:spPr>
          <a:xfrm>
            <a:off x="701875" y="433275"/>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ed Hat Display"/>
                <a:ea typeface="Red Hat Display"/>
                <a:cs typeface="Red Hat Display"/>
                <a:sym typeface="Red Hat Display"/>
              </a:rPr>
              <a:t>The </a:t>
            </a:r>
            <a:r>
              <a:rPr b="1" lang="en" sz="1800">
                <a:solidFill>
                  <a:srgbClr val="FED670"/>
                </a:solidFill>
                <a:latin typeface="Red Hat Display"/>
                <a:ea typeface="Red Hat Display"/>
                <a:cs typeface="Red Hat Display"/>
                <a:sym typeface="Red Hat Display"/>
              </a:rPr>
              <a:t>GIVgarden</a:t>
            </a:r>
            <a:r>
              <a:rPr b="1" lang="en" sz="1800">
                <a:solidFill>
                  <a:schemeClr val="lt1"/>
                </a:solidFill>
                <a:latin typeface="Red Hat Display"/>
                <a:ea typeface="Red Hat Display"/>
                <a:cs typeface="Red Hat Display"/>
                <a:sym typeface="Red Hat Display"/>
              </a:rPr>
              <a:t>, the DAO governance platform</a:t>
            </a:r>
            <a:endParaRPr b="1" sz="1800">
              <a:solidFill>
                <a:schemeClr val="lt1"/>
              </a:solidFill>
              <a:latin typeface="Red Hat Display"/>
              <a:ea typeface="Red Hat Display"/>
              <a:cs typeface="Red Hat Display"/>
              <a:sym typeface="Red Hat Display"/>
            </a:endParaRPr>
          </a:p>
        </p:txBody>
      </p:sp>
      <p:sp>
        <p:nvSpPr>
          <p:cNvPr id="414" name="Google Shape;414;p42"/>
          <p:cNvSpPr txBox="1"/>
          <p:nvPr/>
        </p:nvSpPr>
        <p:spPr>
          <a:xfrm>
            <a:off x="576000" y="1172175"/>
            <a:ext cx="7852500" cy="19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Giveth has chosen the Gardens DAO governance platform developed by 1hive to allow GIV token holders to manage the DAO configurations and allocate funds to projects that are aligned with its mission, vision and values.</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10">
                <a:solidFill>
                  <a:schemeClr val="lt1"/>
                </a:solidFill>
                <a:latin typeface="Red Hat Display"/>
                <a:ea typeface="Red Hat Display"/>
                <a:cs typeface="Red Hat Display"/>
                <a:sym typeface="Red Hat Display"/>
              </a:rPr>
              <a:t>The main tools used for governance in the </a:t>
            </a:r>
            <a:r>
              <a:rPr b="1" lang="en" sz="1010" u="sng">
                <a:solidFill>
                  <a:schemeClr val="hlink"/>
                </a:solidFill>
                <a:latin typeface="Red Hat Display"/>
                <a:ea typeface="Red Hat Display"/>
                <a:cs typeface="Red Hat Display"/>
                <a:sym typeface="Red Hat Display"/>
                <a:hlinkClick r:id="rId6"/>
              </a:rPr>
              <a:t>GIVgarden</a:t>
            </a:r>
            <a:r>
              <a:rPr lang="en" sz="1010">
                <a:solidFill>
                  <a:schemeClr val="lt1"/>
                </a:solidFill>
                <a:latin typeface="Red Hat Display"/>
                <a:ea typeface="Red Hat Display"/>
                <a:cs typeface="Red Hat Display"/>
                <a:sym typeface="Red Hat Display"/>
              </a:rPr>
              <a:t> are Conviction Voting and Tao Voting.</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lang="en" sz="1010">
                <a:solidFill>
                  <a:schemeClr val="lt1"/>
                </a:solidFill>
                <a:latin typeface="Red Hat Display"/>
                <a:ea typeface="Red Hat Display"/>
                <a:cs typeface="Red Hat Display"/>
                <a:sym typeface="Red Hat Display"/>
              </a:rPr>
              <a:t>The unique feature of </a:t>
            </a:r>
            <a:r>
              <a:rPr b="1" lang="en" sz="1010">
                <a:solidFill>
                  <a:srgbClr val="E1458D"/>
                </a:solidFill>
                <a:latin typeface="Red Hat Display"/>
                <a:ea typeface="Red Hat Display"/>
                <a:cs typeface="Red Hat Display"/>
                <a:sym typeface="Red Hat Display"/>
              </a:rPr>
              <a:t>Conviction Voting</a:t>
            </a:r>
            <a:r>
              <a:rPr lang="en" sz="1010">
                <a:solidFill>
                  <a:schemeClr val="lt1"/>
                </a:solidFill>
                <a:latin typeface="Red Hat Display"/>
                <a:ea typeface="Red Hat Display"/>
                <a:cs typeface="Red Hat Display"/>
                <a:sym typeface="Red Hat Display"/>
              </a:rPr>
              <a:t> is that, instead of voting yes or no on proposals, you stake GIV behind proposals that align with your </a:t>
            </a:r>
            <a:r>
              <a:rPr lang="en" sz="1010">
                <a:solidFill>
                  <a:schemeClr val="lt1"/>
                </a:solidFill>
                <a:latin typeface="Red Hat Display"/>
                <a:ea typeface="Red Hat Display"/>
                <a:cs typeface="Red Hat Display"/>
                <a:sym typeface="Red Hat Display"/>
              </a:rPr>
              <a:t>values.</a:t>
            </a:r>
            <a:endParaRPr sz="1010">
              <a:solidFill>
                <a:schemeClr val="lt1"/>
              </a:solidFill>
              <a:latin typeface="Red Hat Display"/>
              <a:ea typeface="Red Hat Display"/>
              <a:cs typeface="Red Hat Display"/>
              <a:sym typeface="Red Hat Display"/>
            </a:endParaRPr>
          </a:p>
          <a:p>
            <a:pPr indent="-292735" lvl="0" marL="457200" rtl="0" algn="l">
              <a:lnSpc>
                <a:spcPct val="115000"/>
              </a:lnSpc>
              <a:spcBef>
                <a:spcPts val="0"/>
              </a:spcBef>
              <a:spcAft>
                <a:spcPts val="0"/>
              </a:spcAft>
              <a:buClr>
                <a:schemeClr val="lt1"/>
              </a:buClr>
              <a:buSzPts val="1010"/>
              <a:buFont typeface="Red Hat Display"/>
              <a:buChar char="●"/>
            </a:pPr>
            <a:r>
              <a:rPr b="1" lang="en" sz="1010">
                <a:solidFill>
                  <a:srgbClr val="E1458D"/>
                </a:solidFill>
                <a:latin typeface="Red Hat Display"/>
                <a:ea typeface="Red Hat Display"/>
                <a:cs typeface="Red Hat Display"/>
                <a:sym typeface="Red Hat Display"/>
              </a:rPr>
              <a:t>Tao Voting</a:t>
            </a:r>
            <a:r>
              <a:rPr lang="en" sz="1010">
                <a:solidFill>
                  <a:schemeClr val="lt1"/>
                </a:solidFill>
                <a:latin typeface="Red Hat Display"/>
                <a:ea typeface="Red Hat Display"/>
                <a:cs typeface="Red Hat Display"/>
                <a:sym typeface="Red Hat Display"/>
              </a:rPr>
              <a:t> is a YES/NO decision making tool, with the option of delegation, that is used in the GIVgarden to make important, non-financial decisions for the DAO: updating DAO parameters, fixing bugs, adding new features to the DAO and/or for emergency situations such as an attack to the DAO treasury.</a:t>
            </a:r>
            <a:endParaRPr sz="1010">
              <a:solidFill>
                <a:schemeClr val="lt1"/>
              </a:solidFill>
              <a:latin typeface="Red Hat Display"/>
              <a:ea typeface="Red Hat Display"/>
              <a:cs typeface="Red Hat Display"/>
              <a:sym typeface="Red Hat Display"/>
            </a:endParaRPr>
          </a:p>
        </p:txBody>
      </p:sp>
      <p:pic>
        <p:nvPicPr>
          <p:cNvPr id="415" name="Google Shape;415;p42"/>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3"/>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421" name="Google Shape;421;p43"/>
          <p:cNvPicPr preferRelativeResize="0"/>
          <p:nvPr/>
        </p:nvPicPr>
        <p:blipFill rotWithShape="1">
          <a:blip r:embed="rId5">
            <a:alphaModFix/>
          </a:blip>
          <a:srcRect b="10104" l="39357" r="0" t="0"/>
          <a:stretch/>
        </p:blipFill>
        <p:spPr>
          <a:xfrm>
            <a:off x="0" y="2421375"/>
            <a:ext cx="1594124" cy="2722125"/>
          </a:xfrm>
          <a:prstGeom prst="rect">
            <a:avLst/>
          </a:prstGeom>
          <a:noFill/>
          <a:ln>
            <a:noFill/>
          </a:ln>
        </p:spPr>
      </p:pic>
      <p:sp>
        <p:nvSpPr>
          <p:cNvPr id="422" name="Google Shape;422;p43"/>
          <p:cNvSpPr txBox="1"/>
          <p:nvPr/>
        </p:nvSpPr>
        <p:spPr>
          <a:xfrm>
            <a:off x="701875" y="433275"/>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ed Hat Display"/>
                <a:ea typeface="Red Hat Display"/>
                <a:cs typeface="Red Hat Display"/>
                <a:sym typeface="Red Hat Display"/>
              </a:rPr>
              <a:t>Stake tokens in the </a:t>
            </a:r>
            <a:r>
              <a:rPr b="1" lang="en" sz="1800">
                <a:solidFill>
                  <a:srgbClr val="FED670"/>
                </a:solidFill>
                <a:latin typeface="Red Hat Display"/>
                <a:ea typeface="Red Hat Display"/>
                <a:cs typeface="Red Hat Display"/>
                <a:sym typeface="Red Hat Display"/>
              </a:rPr>
              <a:t>GIVfarm</a:t>
            </a:r>
            <a:r>
              <a:rPr b="1" lang="en" sz="1800">
                <a:solidFill>
                  <a:schemeClr val="lt1"/>
                </a:solidFill>
                <a:latin typeface="Red Hat Display"/>
                <a:ea typeface="Red Hat Display"/>
                <a:cs typeface="Red Hat Display"/>
                <a:sym typeface="Red Hat Display"/>
              </a:rPr>
              <a:t> to grow rewards</a:t>
            </a:r>
            <a:endParaRPr b="1" sz="1800">
              <a:solidFill>
                <a:schemeClr val="lt1"/>
              </a:solidFill>
              <a:latin typeface="Red Hat Display"/>
              <a:ea typeface="Red Hat Display"/>
              <a:cs typeface="Red Hat Display"/>
              <a:sym typeface="Red Hat Display"/>
            </a:endParaRPr>
          </a:p>
        </p:txBody>
      </p:sp>
      <p:sp>
        <p:nvSpPr>
          <p:cNvPr id="423" name="Google Shape;423;p43"/>
          <p:cNvSpPr txBox="1"/>
          <p:nvPr/>
        </p:nvSpPr>
        <p:spPr>
          <a:xfrm>
            <a:off x="576000" y="1172175"/>
            <a:ext cx="7852500" cy="14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Farms are available on either Ethereum Mainnet (ETH) or Gnosis Chain. Any farms you stake tokens into will yield GIV rewards and add to your GIVstream flowrate only for that corresponding chain.</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3.5% of the total token supply, 35 Million GIV, has been allocated to the first GIVfarm round of 6 months, 65 million tokens are held in a multisig for future liquidity provision</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p:txBody>
      </p:sp>
      <p:pic>
        <p:nvPicPr>
          <p:cNvPr id="424" name="Google Shape;424;p43"/>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
        <p:nvSpPr>
          <p:cNvPr id="425" name="Google Shape;425;p43"/>
          <p:cNvSpPr/>
          <p:nvPr/>
        </p:nvSpPr>
        <p:spPr>
          <a:xfrm>
            <a:off x="701875" y="2589075"/>
            <a:ext cx="3747000" cy="20466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t"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10">
                <a:solidFill>
                  <a:schemeClr val="lt1"/>
                </a:solidFill>
                <a:latin typeface="Red Hat Display"/>
                <a:ea typeface="Red Hat Display"/>
                <a:cs typeface="Red Hat Display"/>
                <a:sym typeface="Red Hat Display"/>
              </a:rPr>
              <a:t>GIVfarming the GIVgarden</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0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10">
                <a:solidFill>
                  <a:schemeClr val="lt1"/>
                </a:solidFill>
                <a:latin typeface="Red Hat Display"/>
                <a:ea typeface="Red Hat Display"/>
                <a:cs typeface="Red Hat Display"/>
                <a:sym typeface="Red Hat Display"/>
              </a:rPr>
              <a:t>The GIVeconomy implements a unique feature in its GIV Staking pool on Gnosis Chain. When you stake tokens in this farm, you are also wrapping those GIV in the GIVgarden.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010">
                <a:solidFill>
                  <a:schemeClr val="lt1"/>
                </a:solidFill>
                <a:latin typeface="Red Hat Display"/>
                <a:ea typeface="Red Hat Display"/>
                <a:cs typeface="Red Hat Display"/>
                <a:sym typeface="Red Hat Display"/>
              </a:rPr>
              <a:t>This means that while collecting rewards from the GIVfarm, you also unlock voting power within the GIVgarden as long as you stay staked in this farm. Conversely, while wrapping GIV in the GIVgarden you are also staking tokens into the aforementioned GIV staking pool.</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sz="11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b="1" sz="1210">
              <a:solidFill>
                <a:srgbClr val="FED670"/>
              </a:solidFill>
              <a:latin typeface="Red Hat Display"/>
              <a:ea typeface="Red Hat Display"/>
              <a:cs typeface="Red Hat Display"/>
              <a:sym typeface="Red Hat Display"/>
            </a:endParaRPr>
          </a:p>
        </p:txBody>
      </p:sp>
      <p:pic>
        <p:nvPicPr>
          <p:cNvPr id="426" name="Google Shape;426;p43"/>
          <p:cNvPicPr preferRelativeResize="0"/>
          <p:nvPr/>
        </p:nvPicPr>
        <p:blipFill>
          <a:blip r:embed="rId7">
            <a:alphaModFix/>
          </a:blip>
          <a:stretch>
            <a:fillRect/>
          </a:stretch>
        </p:blipFill>
        <p:spPr>
          <a:xfrm>
            <a:off x="4836188" y="2665300"/>
            <a:ext cx="3399752" cy="1904725"/>
          </a:xfrm>
          <a:prstGeom prst="rect">
            <a:avLst/>
          </a:prstGeom>
          <a:noFill/>
          <a:ln>
            <a:noFill/>
          </a:ln>
        </p:spPr>
      </p:pic>
      <p:sp>
        <p:nvSpPr>
          <p:cNvPr id="427" name="Google Shape;427;p43"/>
          <p:cNvSpPr txBox="1"/>
          <p:nvPr/>
        </p:nvSpPr>
        <p:spPr>
          <a:xfrm>
            <a:off x="4836201" y="2964775"/>
            <a:ext cx="21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80GIV/20ETH Balancer on Mainnet</a:t>
            </a:r>
            <a:endParaRPr sz="1000">
              <a:solidFill>
                <a:schemeClr val="lt1"/>
              </a:solidFill>
              <a:latin typeface="Red Hat Display"/>
              <a:ea typeface="Red Hat Display"/>
              <a:cs typeface="Red Hat Display"/>
              <a:sym typeface="Red Hat Display"/>
            </a:endParaRPr>
          </a:p>
        </p:txBody>
      </p:sp>
      <p:sp>
        <p:nvSpPr>
          <p:cNvPr id="428" name="Google Shape;428;p43"/>
          <p:cNvSpPr txBox="1"/>
          <p:nvPr/>
        </p:nvSpPr>
        <p:spPr>
          <a:xfrm>
            <a:off x="4900975" y="2665300"/>
            <a:ext cx="21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ED670"/>
                </a:solidFill>
                <a:latin typeface="Red Hat Display ExtraBold"/>
                <a:ea typeface="Red Hat Display ExtraBold"/>
                <a:cs typeface="Red Hat Display ExtraBold"/>
                <a:sym typeface="Red Hat Display ExtraBold"/>
              </a:rPr>
              <a:t>Pool</a:t>
            </a:r>
            <a:endParaRPr sz="1000">
              <a:solidFill>
                <a:srgbClr val="FED670"/>
              </a:solidFill>
              <a:latin typeface="Red Hat Display ExtraBold"/>
              <a:ea typeface="Red Hat Display ExtraBold"/>
              <a:cs typeface="Red Hat Display ExtraBold"/>
              <a:sym typeface="Red Hat Display ExtraBold"/>
            </a:endParaRPr>
          </a:p>
        </p:txBody>
      </p:sp>
      <p:sp>
        <p:nvSpPr>
          <p:cNvPr id="429" name="Google Shape;429;p43"/>
          <p:cNvSpPr txBox="1"/>
          <p:nvPr/>
        </p:nvSpPr>
        <p:spPr>
          <a:xfrm>
            <a:off x="6964700" y="2697100"/>
            <a:ext cx="120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ED670"/>
                </a:solidFill>
                <a:latin typeface="Red Hat Display ExtraBold"/>
                <a:ea typeface="Red Hat Display ExtraBold"/>
                <a:cs typeface="Red Hat Display ExtraBold"/>
                <a:sym typeface="Red Hat Display ExtraBold"/>
              </a:rPr>
              <a:t>Tokens allocated</a:t>
            </a:r>
            <a:endParaRPr sz="1000">
              <a:solidFill>
                <a:srgbClr val="FED670"/>
              </a:solidFill>
              <a:latin typeface="Red Hat Display ExtraBold"/>
              <a:ea typeface="Red Hat Display ExtraBold"/>
              <a:cs typeface="Red Hat Display ExtraBold"/>
              <a:sym typeface="Red Hat Display ExtraBold"/>
            </a:endParaRPr>
          </a:p>
        </p:txBody>
      </p:sp>
      <p:sp>
        <p:nvSpPr>
          <p:cNvPr id="430" name="Google Shape;430;p43"/>
          <p:cNvSpPr txBox="1"/>
          <p:nvPr/>
        </p:nvSpPr>
        <p:spPr>
          <a:xfrm>
            <a:off x="4836201" y="3269575"/>
            <a:ext cx="21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G</a:t>
            </a:r>
            <a:r>
              <a:rPr lang="en" sz="1000">
                <a:solidFill>
                  <a:schemeClr val="lt1"/>
                </a:solidFill>
                <a:latin typeface="Roboto"/>
                <a:ea typeface="Roboto"/>
                <a:cs typeface="Roboto"/>
                <a:sym typeface="Roboto"/>
              </a:rPr>
              <a:t>IV Staking on Mainnet	</a:t>
            </a:r>
            <a:endParaRPr sz="1000">
              <a:solidFill>
                <a:schemeClr val="lt1"/>
              </a:solidFill>
              <a:latin typeface="Red Hat Display"/>
              <a:ea typeface="Red Hat Display"/>
              <a:cs typeface="Red Hat Display"/>
              <a:sym typeface="Red Hat Display"/>
            </a:endParaRPr>
          </a:p>
        </p:txBody>
      </p:sp>
      <p:sp>
        <p:nvSpPr>
          <p:cNvPr id="431" name="Google Shape;431;p43"/>
          <p:cNvSpPr txBox="1"/>
          <p:nvPr/>
        </p:nvSpPr>
        <p:spPr>
          <a:xfrm>
            <a:off x="4836200" y="3608275"/>
            <a:ext cx="237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GIV/HNY Honeyswap on Gnosis </a:t>
            </a:r>
            <a:endParaRPr sz="1000">
              <a:solidFill>
                <a:schemeClr val="lt1"/>
              </a:solidFill>
              <a:latin typeface="Red Hat Display"/>
              <a:ea typeface="Red Hat Display"/>
              <a:cs typeface="Red Hat Display"/>
              <a:sym typeface="Red Hat Display"/>
            </a:endParaRPr>
          </a:p>
        </p:txBody>
      </p:sp>
      <p:sp>
        <p:nvSpPr>
          <p:cNvPr id="432" name="Google Shape;432;p43"/>
          <p:cNvSpPr txBox="1"/>
          <p:nvPr/>
        </p:nvSpPr>
        <p:spPr>
          <a:xfrm>
            <a:off x="4836201" y="3913075"/>
            <a:ext cx="21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GIV/WETH Sushiswap on Gnosis</a:t>
            </a:r>
            <a:endParaRPr sz="1000">
              <a:solidFill>
                <a:schemeClr val="lt1"/>
              </a:solidFill>
              <a:latin typeface="Red Hat Display"/>
              <a:ea typeface="Red Hat Display"/>
              <a:cs typeface="Red Hat Display"/>
              <a:sym typeface="Red Hat Display"/>
            </a:endParaRPr>
          </a:p>
        </p:txBody>
      </p:sp>
      <p:sp>
        <p:nvSpPr>
          <p:cNvPr id="433" name="Google Shape;433;p43"/>
          <p:cNvSpPr txBox="1"/>
          <p:nvPr/>
        </p:nvSpPr>
        <p:spPr>
          <a:xfrm>
            <a:off x="4836201" y="4231325"/>
            <a:ext cx="219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GIVgardens Staking on Gnosis</a:t>
            </a:r>
            <a:endParaRPr sz="1000">
              <a:solidFill>
                <a:schemeClr val="lt1"/>
              </a:solidFill>
              <a:latin typeface="Red Hat Display"/>
              <a:ea typeface="Red Hat Display"/>
              <a:cs typeface="Red Hat Display"/>
              <a:sym typeface="Red Hat Display"/>
            </a:endParaRPr>
          </a:p>
        </p:txBody>
      </p:sp>
      <p:sp>
        <p:nvSpPr>
          <p:cNvPr id="434" name="Google Shape;434;p43"/>
          <p:cNvSpPr txBox="1"/>
          <p:nvPr/>
        </p:nvSpPr>
        <p:spPr>
          <a:xfrm>
            <a:off x="6969800" y="2964775"/>
            <a:ext cx="126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2.5 Million GIV</a:t>
            </a:r>
            <a:endParaRPr sz="1000">
              <a:solidFill>
                <a:schemeClr val="lt1"/>
              </a:solidFill>
              <a:latin typeface="Roboto"/>
              <a:ea typeface="Roboto"/>
              <a:cs typeface="Roboto"/>
              <a:sym typeface="Roboto"/>
            </a:endParaRPr>
          </a:p>
        </p:txBody>
      </p:sp>
      <p:sp>
        <p:nvSpPr>
          <p:cNvPr id="435" name="Google Shape;435;p43"/>
          <p:cNvSpPr txBox="1"/>
          <p:nvPr/>
        </p:nvSpPr>
        <p:spPr>
          <a:xfrm>
            <a:off x="6969800" y="3269575"/>
            <a:ext cx="126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2.5 Million GIV</a:t>
            </a:r>
            <a:endParaRPr sz="1000">
              <a:solidFill>
                <a:schemeClr val="lt1"/>
              </a:solidFill>
              <a:latin typeface="Roboto"/>
              <a:ea typeface="Roboto"/>
              <a:cs typeface="Roboto"/>
              <a:sym typeface="Roboto"/>
            </a:endParaRPr>
          </a:p>
        </p:txBody>
      </p:sp>
      <p:sp>
        <p:nvSpPr>
          <p:cNvPr id="436" name="Google Shape;436;p43"/>
          <p:cNvSpPr txBox="1"/>
          <p:nvPr/>
        </p:nvSpPr>
        <p:spPr>
          <a:xfrm>
            <a:off x="6969800" y="3608275"/>
            <a:ext cx="126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a:t>
            </a:r>
            <a:r>
              <a:rPr lang="en" sz="1000">
                <a:solidFill>
                  <a:schemeClr val="lt1"/>
                </a:solidFill>
                <a:latin typeface="Roboto"/>
                <a:ea typeface="Roboto"/>
                <a:cs typeface="Roboto"/>
                <a:sym typeface="Roboto"/>
              </a:rPr>
              <a:t> Million GIV</a:t>
            </a:r>
            <a:endParaRPr sz="1000">
              <a:solidFill>
                <a:schemeClr val="lt1"/>
              </a:solidFill>
              <a:latin typeface="Roboto"/>
              <a:ea typeface="Roboto"/>
              <a:cs typeface="Roboto"/>
              <a:sym typeface="Roboto"/>
            </a:endParaRPr>
          </a:p>
        </p:txBody>
      </p:sp>
      <p:sp>
        <p:nvSpPr>
          <p:cNvPr id="437" name="Google Shape;437;p43"/>
          <p:cNvSpPr txBox="1"/>
          <p:nvPr/>
        </p:nvSpPr>
        <p:spPr>
          <a:xfrm>
            <a:off x="6969800" y="3913075"/>
            <a:ext cx="126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2.5 Million GIV</a:t>
            </a:r>
            <a:endParaRPr sz="1000">
              <a:solidFill>
                <a:schemeClr val="lt1"/>
              </a:solidFill>
              <a:latin typeface="Roboto"/>
              <a:ea typeface="Roboto"/>
              <a:cs typeface="Roboto"/>
              <a:sym typeface="Roboto"/>
            </a:endParaRPr>
          </a:p>
        </p:txBody>
      </p:sp>
      <p:sp>
        <p:nvSpPr>
          <p:cNvPr id="438" name="Google Shape;438;p43"/>
          <p:cNvSpPr txBox="1"/>
          <p:nvPr/>
        </p:nvSpPr>
        <p:spPr>
          <a:xfrm>
            <a:off x="6969800" y="4251775"/>
            <a:ext cx="126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7</a:t>
            </a:r>
            <a:r>
              <a:rPr lang="en" sz="1000">
                <a:solidFill>
                  <a:schemeClr val="lt1"/>
                </a:solidFill>
                <a:latin typeface="Roboto"/>
                <a:ea typeface="Roboto"/>
                <a:cs typeface="Roboto"/>
                <a:sym typeface="Roboto"/>
              </a:rPr>
              <a:t>.5 Million GIV</a:t>
            </a:r>
            <a:endParaRPr sz="1000">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4"/>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444" name="Google Shape;444;p44"/>
          <p:cNvPicPr preferRelativeResize="0"/>
          <p:nvPr/>
        </p:nvPicPr>
        <p:blipFill rotWithShape="1">
          <a:blip r:embed="rId5">
            <a:alphaModFix/>
          </a:blip>
          <a:srcRect b="10104" l="39357" r="0" t="0"/>
          <a:stretch/>
        </p:blipFill>
        <p:spPr>
          <a:xfrm>
            <a:off x="0" y="2421375"/>
            <a:ext cx="1594124" cy="2722125"/>
          </a:xfrm>
          <a:prstGeom prst="rect">
            <a:avLst/>
          </a:prstGeom>
          <a:noFill/>
          <a:ln>
            <a:noFill/>
          </a:ln>
        </p:spPr>
      </p:pic>
      <p:sp>
        <p:nvSpPr>
          <p:cNvPr id="445" name="Google Shape;445;p44"/>
          <p:cNvSpPr txBox="1"/>
          <p:nvPr/>
        </p:nvSpPr>
        <p:spPr>
          <a:xfrm>
            <a:off x="701875" y="433275"/>
            <a:ext cx="780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ED670"/>
                </a:solidFill>
                <a:latin typeface="Red Hat Display"/>
                <a:ea typeface="Red Hat Display"/>
                <a:cs typeface="Red Hat Display"/>
                <a:sym typeface="Red Hat Display"/>
              </a:rPr>
              <a:t>RegenFarms</a:t>
            </a:r>
            <a:r>
              <a:rPr b="1" lang="en" sz="1800">
                <a:solidFill>
                  <a:schemeClr val="lt1"/>
                </a:solidFill>
                <a:latin typeface="Red Hat Display"/>
                <a:ea typeface="Red Hat Display"/>
                <a:cs typeface="Red Hat Display"/>
                <a:sym typeface="Red Hat Display"/>
              </a:rPr>
              <a:t> presents the next generation of ReFi liquidity mining</a:t>
            </a:r>
            <a:endParaRPr b="1" sz="1800">
              <a:solidFill>
                <a:schemeClr val="lt1"/>
              </a:solidFill>
              <a:latin typeface="Red Hat Display"/>
              <a:ea typeface="Red Hat Display"/>
              <a:cs typeface="Red Hat Display"/>
              <a:sym typeface="Red Hat Display"/>
            </a:endParaRPr>
          </a:p>
        </p:txBody>
      </p:sp>
      <p:sp>
        <p:nvSpPr>
          <p:cNvPr id="446" name="Google Shape;446;p44"/>
          <p:cNvSpPr txBox="1"/>
          <p:nvPr/>
        </p:nvSpPr>
        <p:spPr>
          <a:xfrm>
            <a:off x="576000" y="1172175"/>
            <a:ext cx="7852500" cy="17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Using our contracts for the GIVfarm and the GIVstream, we are empowering other for-good DAOs to launch liquidity mining incentive programs, “RegenFarms”, with streams of their own.</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10">
                <a:solidFill>
                  <a:schemeClr val="lt1"/>
                </a:solidFill>
                <a:latin typeface="Red Hat Display"/>
                <a:ea typeface="Red Hat Display"/>
                <a:cs typeface="Red Hat Display"/>
                <a:sym typeface="Red Hat Display"/>
              </a:rPr>
              <a:t>How?</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b="1"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Utilizing the </a:t>
            </a:r>
            <a:r>
              <a:rPr b="1" lang="en" sz="1010">
                <a:solidFill>
                  <a:schemeClr val="lt1"/>
                </a:solidFill>
                <a:latin typeface="Red Hat Display"/>
                <a:ea typeface="Red Hat Display"/>
                <a:cs typeface="Red Hat Display"/>
                <a:sym typeface="Red Hat Display"/>
              </a:rPr>
              <a:t>GIVstream</a:t>
            </a:r>
            <a:r>
              <a:rPr lang="en" sz="1010">
                <a:solidFill>
                  <a:schemeClr val="lt1"/>
                </a:solidFill>
                <a:latin typeface="Red Hat Display"/>
                <a:ea typeface="Red Hat Display"/>
                <a:cs typeface="Red Hat Display"/>
                <a:sym typeface="Red Hat Display"/>
              </a:rPr>
              <a:t>, all rewards earned in the </a:t>
            </a:r>
            <a:r>
              <a:rPr b="1" lang="en" sz="1010">
                <a:solidFill>
                  <a:schemeClr val="lt1"/>
                </a:solidFill>
                <a:latin typeface="Red Hat Display"/>
                <a:ea typeface="Red Hat Display"/>
                <a:cs typeface="Red Hat Display"/>
                <a:sym typeface="Red Hat Display"/>
              </a:rPr>
              <a:t>GIVfarm</a:t>
            </a:r>
            <a:r>
              <a:rPr lang="en" sz="1010">
                <a:solidFill>
                  <a:schemeClr val="lt1"/>
                </a:solidFill>
                <a:latin typeface="Red Hat Display"/>
                <a:ea typeface="Red Hat Display"/>
                <a:cs typeface="Red Hat Display"/>
                <a:sym typeface="Red Hat Display"/>
              </a:rPr>
              <a:t> (until December 23, 2026) include some part liquid and some part streaming. This allows the GIVfarm to offer high APRs without creating excessive sell pressure. Thanks to the GIVstream, Giveth has pioneered an elegant evolution to traditional liquidity mining that offers lucrative rewards while attracting and rewarding long-term hodlers, and keeping participants invested in the project for years to come.</a:t>
            </a:r>
            <a:endParaRPr sz="1010">
              <a:solidFill>
                <a:schemeClr val="lt1"/>
              </a:solidFill>
              <a:latin typeface="Red Hat Display"/>
              <a:ea typeface="Red Hat Display"/>
              <a:cs typeface="Red Hat Display"/>
              <a:sym typeface="Red Hat Display"/>
            </a:endParaRPr>
          </a:p>
        </p:txBody>
      </p:sp>
      <p:pic>
        <p:nvPicPr>
          <p:cNvPr id="447" name="Google Shape;447;p44"/>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pic>
        <p:nvPicPr>
          <p:cNvPr id="448" name="Google Shape;448;p44"/>
          <p:cNvPicPr preferRelativeResize="0"/>
          <p:nvPr/>
        </p:nvPicPr>
        <p:blipFill rotWithShape="1">
          <a:blip r:embed="rId7">
            <a:alphaModFix/>
          </a:blip>
          <a:srcRect b="2631" l="3475" r="2583" t="1674"/>
          <a:stretch/>
        </p:blipFill>
        <p:spPr>
          <a:xfrm>
            <a:off x="6313450" y="2834550"/>
            <a:ext cx="1748999" cy="2205601"/>
          </a:xfrm>
          <a:prstGeom prst="rect">
            <a:avLst/>
          </a:prstGeom>
          <a:noFill/>
          <a:ln cap="flat" cmpd="sng" w="19050">
            <a:solidFill>
              <a:srgbClr val="FED670"/>
            </a:solidFill>
            <a:prstDash val="solid"/>
            <a:round/>
            <a:headEnd len="sm" w="sm" type="none"/>
            <a:tailEnd len="sm" w="sm" type="none"/>
          </a:ln>
        </p:spPr>
      </p:pic>
      <p:pic>
        <p:nvPicPr>
          <p:cNvPr id="449" name="Google Shape;449;p44"/>
          <p:cNvPicPr preferRelativeResize="0"/>
          <p:nvPr/>
        </p:nvPicPr>
        <p:blipFill rotWithShape="1">
          <a:blip r:embed="rId8">
            <a:alphaModFix/>
          </a:blip>
          <a:srcRect b="0" l="851" r="3445" t="1671"/>
          <a:stretch/>
        </p:blipFill>
        <p:spPr>
          <a:xfrm>
            <a:off x="4489350" y="2834550"/>
            <a:ext cx="1748999" cy="2205599"/>
          </a:xfrm>
          <a:prstGeom prst="rect">
            <a:avLst/>
          </a:prstGeom>
          <a:noFill/>
          <a:ln cap="flat" cmpd="sng" w="19050">
            <a:solidFill>
              <a:srgbClr val="FED670"/>
            </a:solidFill>
            <a:prstDash val="solid"/>
            <a:round/>
            <a:headEnd len="sm" w="sm" type="none"/>
            <a:tailEnd len="sm" w="sm" type="none"/>
          </a:ln>
        </p:spPr>
      </p:pic>
      <p:sp>
        <p:nvSpPr>
          <p:cNvPr id="450" name="Google Shape;450;p44"/>
          <p:cNvSpPr txBox="1"/>
          <p:nvPr/>
        </p:nvSpPr>
        <p:spPr>
          <a:xfrm>
            <a:off x="576000" y="3219675"/>
            <a:ext cx="3643800" cy="105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We are now offering this technology as a service to other Blockchain4Good DAOs!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01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1010">
                <a:solidFill>
                  <a:schemeClr val="lt1"/>
                </a:solidFill>
                <a:latin typeface="Red Hat Display"/>
                <a:ea typeface="Red Hat Display"/>
                <a:cs typeface="Red Hat Display"/>
                <a:sym typeface="Red Hat Display"/>
              </a:rPr>
              <a:t>Shapeshit and CULTDAO’s RegenFarm are open for deposits and earning rewards.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23" name="Google Shape;123;p25"/>
          <p:cNvSpPr txBox="1"/>
          <p:nvPr>
            <p:ph idx="4294967295" type="ctrTitle"/>
          </p:nvPr>
        </p:nvSpPr>
        <p:spPr>
          <a:xfrm>
            <a:off x="2007900" y="1226450"/>
            <a:ext cx="5128200" cy="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ED670"/>
                </a:solidFill>
                <a:latin typeface="Red Hat Display ExtraBold"/>
                <a:ea typeface="Red Hat Display ExtraBold"/>
                <a:cs typeface="Red Hat Display ExtraBold"/>
                <a:sym typeface="Red Hat Display ExtraBold"/>
              </a:rPr>
              <a:t>The Opportunity</a:t>
            </a:r>
            <a:endParaRPr sz="4600">
              <a:solidFill>
                <a:srgbClr val="FED670"/>
              </a:solidFill>
              <a:latin typeface="Red Hat Display ExtraBold"/>
              <a:ea typeface="Red Hat Display ExtraBold"/>
              <a:cs typeface="Red Hat Display ExtraBold"/>
              <a:sym typeface="Red Hat Display ExtraBold"/>
            </a:endParaRPr>
          </a:p>
        </p:txBody>
      </p:sp>
      <p:grpSp>
        <p:nvGrpSpPr>
          <p:cNvPr id="124" name="Google Shape;124;p25"/>
          <p:cNvGrpSpPr/>
          <p:nvPr/>
        </p:nvGrpSpPr>
        <p:grpSpPr>
          <a:xfrm>
            <a:off x="8330688" y="10995400"/>
            <a:ext cx="7722611" cy="1173600"/>
            <a:chOff x="7543488" y="11065850"/>
            <a:chExt cx="7722611" cy="1173600"/>
          </a:xfrm>
        </p:grpSpPr>
        <p:sp>
          <p:nvSpPr>
            <p:cNvPr id="125" name="Google Shape;125;p25"/>
            <p:cNvSpPr txBox="1"/>
            <p:nvPr/>
          </p:nvSpPr>
          <p:spPr>
            <a:xfrm>
              <a:off x="7543488" y="11065850"/>
              <a:ext cx="72789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Josefin Sans Light"/>
                  <a:ea typeface="Josefin Sans Light"/>
                  <a:cs typeface="Josefin Sans Light"/>
                  <a:sym typeface="Josefin Sans Light"/>
                </a:rPr>
                <a:t>Griff Green </a:t>
              </a:r>
              <a:r>
                <a:rPr b="1" lang="en" sz="4800">
                  <a:solidFill>
                    <a:srgbClr val="FFFFFF"/>
                  </a:solidFill>
                  <a:latin typeface="Josefin Sans"/>
                  <a:ea typeface="Josefin Sans"/>
                  <a:cs typeface="Josefin Sans"/>
                  <a:sym typeface="Josefin Sans"/>
                </a:rPr>
                <a:t>@thegrifft</a:t>
              </a:r>
              <a:endParaRPr b="1" sz="4800">
                <a:solidFill>
                  <a:srgbClr val="FFFFFF"/>
                </a:solidFill>
                <a:latin typeface="Josefin Sans"/>
                <a:ea typeface="Josefin Sans"/>
                <a:cs typeface="Josefin Sans"/>
                <a:sym typeface="Josefin Sans"/>
              </a:endParaRPr>
            </a:p>
          </p:txBody>
        </p:sp>
        <p:pic>
          <p:nvPicPr>
            <p:cNvPr id="126" name="Google Shape;126;p25"/>
            <p:cNvPicPr preferRelativeResize="0"/>
            <p:nvPr/>
          </p:nvPicPr>
          <p:blipFill>
            <a:blip r:embed="rId4">
              <a:alphaModFix/>
            </a:blip>
            <a:stretch>
              <a:fillRect/>
            </a:stretch>
          </p:blipFill>
          <p:spPr>
            <a:xfrm>
              <a:off x="14410223" y="11142050"/>
              <a:ext cx="855875" cy="855875"/>
            </a:xfrm>
            <a:prstGeom prst="rect">
              <a:avLst/>
            </a:prstGeom>
            <a:noFill/>
            <a:ln>
              <a:noFill/>
            </a:ln>
          </p:spPr>
        </p:pic>
      </p:grpSp>
      <p:sp>
        <p:nvSpPr>
          <p:cNvPr id="127" name="Google Shape;127;p25"/>
          <p:cNvSpPr txBox="1"/>
          <p:nvPr>
            <p:ph idx="4294967295" type="ctrTitle"/>
          </p:nvPr>
        </p:nvSpPr>
        <p:spPr>
          <a:xfrm>
            <a:off x="3975" y="1994150"/>
            <a:ext cx="9136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200">
                <a:latin typeface="Red Hat Display ExtraBold"/>
                <a:ea typeface="Red Hat Display ExtraBold"/>
                <a:cs typeface="Red Hat Display ExtraBold"/>
                <a:sym typeface="Red Hat Display ExtraBold"/>
              </a:rPr>
              <a:t>$10.5 Trillion/yr</a:t>
            </a:r>
            <a:endParaRPr sz="8200">
              <a:latin typeface="Red Hat Display ExtraBold"/>
              <a:ea typeface="Red Hat Display ExtraBold"/>
              <a:cs typeface="Red Hat Display ExtraBold"/>
              <a:sym typeface="Red Hat Display ExtraBold"/>
            </a:endParaRPr>
          </a:p>
        </p:txBody>
      </p:sp>
      <p:pic>
        <p:nvPicPr>
          <p:cNvPr id="128" name="Google Shape;128;p25"/>
          <p:cNvPicPr preferRelativeResize="0"/>
          <p:nvPr/>
        </p:nvPicPr>
        <p:blipFill>
          <a:blip r:embed="rId5">
            <a:alphaModFix/>
          </a:blip>
          <a:stretch>
            <a:fillRect/>
          </a:stretch>
        </p:blipFill>
        <p:spPr>
          <a:xfrm>
            <a:off x="7810198" y="3226798"/>
            <a:ext cx="939039" cy="957875"/>
          </a:xfrm>
          <a:prstGeom prst="rect">
            <a:avLst/>
          </a:prstGeom>
          <a:noFill/>
          <a:ln>
            <a:noFill/>
          </a:ln>
        </p:spPr>
      </p:pic>
      <p:pic>
        <p:nvPicPr>
          <p:cNvPr id="129" name="Google Shape;129;p25"/>
          <p:cNvPicPr preferRelativeResize="0"/>
          <p:nvPr/>
        </p:nvPicPr>
        <p:blipFill>
          <a:blip r:embed="rId6">
            <a:alphaModFix/>
          </a:blip>
          <a:stretch>
            <a:fillRect/>
          </a:stretch>
        </p:blipFill>
        <p:spPr>
          <a:xfrm>
            <a:off x="580322" y="4076346"/>
            <a:ext cx="735138" cy="861000"/>
          </a:xfrm>
          <a:prstGeom prst="rect">
            <a:avLst/>
          </a:prstGeom>
          <a:noFill/>
          <a:ln>
            <a:noFill/>
          </a:ln>
        </p:spPr>
      </p:pic>
      <p:pic>
        <p:nvPicPr>
          <p:cNvPr id="130" name="Google Shape;130;p25"/>
          <p:cNvPicPr preferRelativeResize="0"/>
          <p:nvPr/>
        </p:nvPicPr>
        <p:blipFill rotWithShape="1">
          <a:blip r:embed="rId7">
            <a:alphaModFix/>
          </a:blip>
          <a:srcRect b="0" l="0" r="0" t="19080"/>
          <a:stretch/>
        </p:blipFill>
        <p:spPr>
          <a:xfrm>
            <a:off x="7342375" y="-2"/>
            <a:ext cx="1145675" cy="1008900"/>
          </a:xfrm>
          <a:prstGeom prst="rect">
            <a:avLst/>
          </a:prstGeom>
          <a:noFill/>
          <a:ln>
            <a:noFill/>
          </a:ln>
        </p:spPr>
      </p:pic>
      <p:pic>
        <p:nvPicPr>
          <p:cNvPr id="131" name="Google Shape;131;p25"/>
          <p:cNvPicPr preferRelativeResize="0"/>
          <p:nvPr/>
        </p:nvPicPr>
        <p:blipFill>
          <a:blip r:embed="rId8">
            <a:alphaModFix/>
          </a:blip>
          <a:stretch>
            <a:fillRect/>
          </a:stretch>
        </p:blipFill>
        <p:spPr>
          <a:xfrm>
            <a:off x="1100375" y="554872"/>
            <a:ext cx="802737" cy="799975"/>
          </a:xfrm>
          <a:prstGeom prst="rect">
            <a:avLst/>
          </a:prstGeom>
          <a:noFill/>
          <a:ln>
            <a:noFill/>
          </a:ln>
        </p:spPr>
      </p:pic>
      <p:sp>
        <p:nvSpPr>
          <p:cNvPr id="132" name="Google Shape;132;p25"/>
          <p:cNvSpPr txBox="1"/>
          <p:nvPr>
            <p:ph idx="4294967295" type="ctrTitle"/>
          </p:nvPr>
        </p:nvSpPr>
        <p:spPr>
          <a:xfrm>
            <a:off x="2971650" y="3306350"/>
            <a:ext cx="3200700" cy="12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In the US Alone</a:t>
            </a:r>
            <a:br>
              <a:rPr lang="en" sz="3000">
                <a:solidFill>
                  <a:srgbClr val="FED670"/>
                </a:solidFill>
                <a:latin typeface="Red Hat Display ExtraBold"/>
                <a:ea typeface="Red Hat Display ExtraBold"/>
                <a:cs typeface="Red Hat Display ExtraBold"/>
                <a:sym typeface="Red Hat Display ExtraBold"/>
              </a:rPr>
            </a:br>
            <a:r>
              <a:rPr lang="en" sz="2200">
                <a:latin typeface="Red Hat Display ExtraBold"/>
                <a:ea typeface="Red Hat Display ExtraBold"/>
                <a:cs typeface="Red Hat Display ExtraBold"/>
                <a:sym typeface="Red Hat Display ExtraBold"/>
              </a:rPr>
              <a:t>Over 10x Total Crypto Market Cap </a:t>
            </a:r>
            <a:endParaRPr sz="2200">
              <a:latin typeface="Red Hat Display ExtraBold"/>
              <a:ea typeface="Red Hat Display ExtraBold"/>
              <a:cs typeface="Red Hat Display ExtraBold"/>
              <a:sym typeface="Red Hat Display ExtraBold"/>
            </a:endParaRPr>
          </a:p>
        </p:txBody>
      </p:sp>
      <p:pic>
        <p:nvPicPr>
          <p:cNvPr id="133" name="Google Shape;133;p25"/>
          <p:cNvPicPr preferRelativeResize="0"/>
          <p:nvPr/>
        </p:nvPicPr>
        <p:blipFill>
          <a:blip r:embed="rId9">
            <a:alphaModFix/>
          </a:blip>
          <a:stretch>
            <a:fillRect/>
          </a:stretch>
        </p:blipFill>
        <p:spPr>
          <a:xfrm>
            <a:off x="3617042" y="4373177"/>
            <a:ext cx="1788100" cy="671375"/>
          </a:xfrm>
          <a:prstGeom prst="rect">
            <a:avLst/>
          </a:prstGeom>
          <a:noFill/>
          <a:ln>
            <a:noFill/>
          </a:ln>
        </p:spPr>
      </p:pic>
      <p:pic>
        <p:nvPicPr>
          <p:cNvPr id="134" name="Google Shape;134;p25"/>
          <p:cNvPicPr preferRelativeResize="0"/>
          <p:nvPr/>
        </p:nvPicPr>
        <p:blipFill rotWithShape="1">
          <a:blip r:embed="rId10">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40" name="Google Shape;140;p26"/>
          <p:cNvSpPr txBox="1"/>
          <p:nvPr>
            <p:ph type="title"/>
          </p:nvPr>
        </p:nvSpPr>
        <p:spPr>
          <a:xfrm>
            <a:off x="1171800" y="327000"/>
            <a:ext cx="680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right time for disruption is NOW!</a:t>
            </a:r>
            <a:endParaRPr b="1" sz="3000">
              <a:solidFill>
                <a:srgbClr val="FED670"/>
              </a:solidFill>
              <a:latin typeface="Red Hat Display"/>
              <a:ea typeface="Red Hat Display"/>
              <a:cs typeface="Red Hat Display"/>
              <a:sym typeface="Red Hat Display"/>
            </a:endParaRPr>
          </a:p>
        </p:txBody>
      </p:sp>
      <p:sp>
        <p:nvSpPr>
          <p:cNvPr id="141" name="Google Shape;141;p26"/>
          <p:cNvSpPr txBox="1"/>
          <p:nvPr/>
        </p:nvSpPr>
        <p:spPr>
          <a:xfrm>
            <a:off x="327100" y="1945800"/>
            <a:ext cx="46968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Red Hat Text"/>
                <a:ea typeface="Red Hat Text"/>
                <a:cs typeface="Red Hat Text"/>
                <a:sym typeface="Red Hat Text"/>
              </a:rPr>
              <a:t>Federal, state, and local governments in just the US spent </a:t>
            </a:r>
            <a:r>
              <a:rPr b="1" lang="en">
                <a:solidFill>
                  <a:schemeClr val="lt1"/>
                </a:solidFill>
                <a:latin typeface="Red Hat Text"/>
                <a:ea typeface="Red Hat Text"/>
                <a:cs typeface="Red Hat Text"/>
                <a:sym typeface="Red Hat Text"/>
              </a:rPr>
              <a:t>$10 TRILLION</a:t>
            </a:r>
            <a:r>
              <a:rPr lang="en">
                <a:solidFill>
                  <a:schemeClr val="lt1"/>
                </a:solidFill>
                <a:latin typeface="Red Hat Text"/>
                <a:ea typeface="Red Hat Text"/>
                <a:cs typeface="Red Hat Text"/>
                <a:sym typeface="Red Hat Text"/>
              </a:rPr>
              <a:t> in 2021</a:t>
            </a:r>
            <a:r>
              <a:rPr lang="en">
                <a:solidFill>
                  <a:schemeClr val="lt1"/>
                </a:solidFill>
                <a:latin typeface="Red Hat Text"/>
                <a:ea typeface="Red Hat Text"/>
                <a:cs typeface="Red Hat Text"/>
                <a:sym typeface="Red Hat Text"/>
              </a:rPr>
              <a:t> and this cost is growing every year with no clear solution in sight: </a:t>
            </a:r>
            <a:r>
              <a:rPr b="1" lang="en">
                <a:solidFill>
                  <a:srgbClr val="E1458D"/>
                </a:solidFill>
                <a:latin typeface="Red Hat Text"/>
                <a:ea typeface="Red Hat Text"/>
                <a:cs typeface="Red Hat Text"/>
                <a:sym typeface="Red Hat Text"/>
              </a:rPr>
              <a:t>10x the crypto market cap, not invested, SPENT!</a:t>
            </a:r>
            <a:endParaRPr b="1">
              <a:solidFill>
                <a:srgbClr val="E1458D"/>
              </a:solidFill>
              <a:latin typeface="Red Hat Text"/>
              <a:ea typeface="Red Hat Text"/>
              <a:cs typeface="Red Hat Text"/>
              <a:sym typeface="Red Hat Text"/>
            </a:endParaRPr>
          </a:p>
          <a:p>
            <a:pPr indent="0" lvl="0" marL="0" rtl="0" algn="l">
              <a:lnSpc>
                <a:spcPct val="115000"/>
              </a:lnSpc>
              <a:spcBef>
                <a:spcPts val="1200"/>
              </a:spcBef>
              <a:spcAft>
                <a:spcPts val="0"/>
              </a:spcAft>
              <a:buNone/>
            </a:pPr>
            <a:r>
              <a:rPr lang="en">
                <a:solidFill>
                  <a:schemeClr val="lt1"/>
                </a:solidFill>
                <a:latin typeface="Red Hat Text"/>
                <a:ea typeface="Red Hat Text"/>
                <a:cs typeface="Red Hat Text"/>
                <a:sym typeface="Red Hat Text"/>
              </a:rPr>
              <a:t>US philanthropists donated almost 500B USD in 2020 but our collective needs aren’t being adequately met using these systems. </a:t>
            </a:r>
            <a:endParaRPr>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1200"/>
              </a:spcAft>
              <a:buClr>
                <a:srgbClr val="000000"/>
              </a:buClr>
              <a:buSzPts val="1100"/>
              <a:buFont typeface="Arial"/>
              <a:buNone/>
            </a:pPr>
            <a:r>
              <a:rPr lang="en">
                <a:solidFill>
                  <a:srgbClr val="FED670"/>
                </a:solidFill>
                <a:latin typeface="Red Hat Text"/>
                <a:ea typeface="Red Hat Text"/>
                <a:cs typeface="Red Hat Text"/>
                <a:sym typeface="Red Hat Text"/>
              </a:rPr>
              <a:t>We have the opportunity to disrupt this sector GLOBALLY &amp; Giveth is positioned to lead the way.</a:t>
            </a:r>
            <a:endParaRPr>
              <a:solidFill>
                <a:srgbClr val="FED670"/>
              </a:solidFill>
            </a:endParaRPr>
          </a:p>
        </p:txBody>
      </p:sp>
      <p:pic>
        <p:nvPicPr>
          <p:cNvPr id="142" name="Google Shape;142;p26"/>
          <p:cNvPicPr preferRelativeResize="0"/>
          <p:nvPr/>
        </p:nvPicPr>
        <p:blipFill rotWithShape="1">
          <a:blip r:embed="rId4">
            <a:alphaModFix/>
          </a:blip>
          <a:srcRect b="0" l="0" r="26356" t="0"/>
          <a:stretch/>
        </p:blipFill>
        <p:spPr>
          <a:xfrm>
            <a:off x="7928050" y="428550"/>
            <a:ext cx="1211976" cy="1624900"/>
          </a:xfrm>
          <a:prstGeom prst="rect">
            <a:avLst/>
          </a:prstGeom>
          <a:noFill/>
          <a:ln>
            <a:noFill/>
          </a:ln>
        </p:spPr>
      </p:pic>
      <p:pic>
        <p:nvPicPr>
          <p:cNvPr id="143" name="Google Shape;143;p26"/>
          <p:cNvPicPr preferRelativeResize="0"/>
          <p:nvPr/>
        </p:nvPicPr>
        <p:blipFill>
          <a:blip r:embed="rId5">
            <a:alphaModFix/>
          </a:blip>
          <a:stretch>
            <a:fillRect/>
          </a:stretch>
        </p:blipFill>
        <p:spPr>
          <a:xfrm>
            <a:off x="4933525" y="1434575"/>
            <a:ext cx="4259999" cy="3317720"/>
          </a:xfrm>
          <a:prstGeom prst="rect">
            <a:avLst/>
          </a:prstGeom>
          <a:noFill/>
          <a:ln>
            <a:noFill/>
          </a:ln>
        </p:spPr>
      </p:pic>
      <p:sp>
        <p:nvSpPr>
          <p:cNvPr id="144" name="Google Shape;144;p26"/>
          <p:cNvSpPr txBox="1"/>
          <p:nvPr/>
        </p:nvSpPr>
        <p:spPr>
          <a:xfrm>
            <a:off x="327100" y="1112400"/>
            <a:ext cx="426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700">
                <a:solidFill>
                  <a:schemeClr val="lt1"/>
                </a:solidFill>
                <a:latin typeface="Red Hat Text"/>
                <a:ea typeface="Red Hat Text"/>
                <a:cs typeface="Red Hat Text"/>
                <a:sym typeface="Red Hat Text"/>
              </a:rPr>
              <a:t>Public goods are the most overlooked web3 opportunity. </a:t>
            </a:r>
            <a:endParaRPr b="1" sz="1700">
              <a:solidFill>
                <a:schemeClr val="lt1"/>
              </a:solidFill>
              <a:latin typeface="Red Hat Text"/>
              <a:ea typeface="Red Hat Text"/>
              <a:cs typeface="Red Hat Text"/>
              <a:sym typeface="Red Hat Text"/>
            </a:endParaRPr>
          </a:p>
        </p:txBody>
      </p:sp>
      <p:pic>
        <p:nvPicPr>
          <p:cNvPr id="145" name="Google Shape;145;p26"/>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51" name="Google Shape;151;p27"/>
          <p:cNvSpPr txBox="1"/>
          <p:nvPr>
            <p:ph type="title"/>
          </p:nvPr>
        </p:nvSpPr>
        <p:spPr>
          <a:xfrm>
            <a:off x="623850" y="244875"/>
            <a:ext cx="789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00">
                <a:solidFill>
                  <a:srgbClr val="FED670"/>
                </a:solidFill>
                <a:latin typeface="Red Hat Display"/>
                <a:ea typeface="Red Hat Display"/>
                <a:cs typeface="Red Hat Display"/>
                <a:sym typeface="Red Hat Display"/>
              </a:rPr>
              <a:t>45% of crypto users donate at least $1,000 to charity each year…</a:t>
            </a:r>
            <a:endParaRPr b="1" baseline="30000" sz="1200">
              <a:solidFill>
                <a:srgbClr val="FED670"/>
              </a:solidFill>
              <a:latin typeface="Red Hat Display"/>
              <a:ea typeface="Red Hat Display"/>
              <a:cs typeface="Red Hat Display"/>
              <a:sym typeface="Red Hat Display"/>
            </a:endParaRPr>
          </a:p>
        </p:txBody>
      </p:sp>
      <p:pic>
        <p:nvPicPr>
          <p:cNvPr id="152" name="Google Shape;152;p27"/>
          <p:cNvPicPr preferRelativeResize="0"/>
          <p:nvPr/>
        </p:nvPicPr>
        <p:blipFill rotWithShape="1">
          <a:blip r:embed="rId4">
            <a:alphaModFix/>
          </a:blip>
          <a:srcRect b="0" l="0" r="26356" t="0"/>
          <a:stretch/>
        </p:blipFill>
        <p:spPr>
          <a:xfrm>
            <a:off x="8520150" y="3395067"/>
            <a:ext cx="623850" cy="836405"/>
          </a:xfrm>
          <a:prstGeom prst="rect">
            <a:avLst/>
          </a:prstGeom>
          <a:noFill/>
          <a:ln>
            <a:noFill/>
          </a:ln>
        </p:spPr>
      </p:pic>
      <p:sp>
        <p:nvSpPr>
          <p:cNvPr id="153" name="Google Shape;153;p27"/>
          <p:cNvSpPr txBox="1"/>
          <p:nvPr/>
        </p:nvSpPr>
        <p:spPr>
          <a:xfrm>
            <a:off x="233238" y="870425"/>
            <a:ext cx="8499000" cy="148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…while only 33% of the general investor population gives $1,000 or more to charity annually. Suggesting the average crypto donor is uniquely generous, as compared to the average cash donor.</a:t>
            </a:r>
            <a:endParaRPr sz="11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lang="en" sz="1100">
                <a:solidFill>
                  <a:schemeClr val="lt1"/>
                </a:solidFill>
                <a:latin typeface="Red Hat Text"/>
                <a:ea typeface="Red Hat Text"/>
                <a:cs typeface="Red Hat Text"/>
                <a:sym typeface="Red Hat Text"/>
              </a:rPr>
              <a:t>Given the crypto market outlook, user and nonprofit adoption growth, and innovations in fundraising, crypto has the potential to become the most powerful philanthropic force on the planet in the years ahead.</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100">
                <a:solidFill>
                  <a:schemeClr val="lt1"/>
                </a:solidFill>
                <a:latin typeface="Red Hat Text"/>
                <a:ea typeface="Red Hat Text"/>
                <a:cs typeface="Red Hat Text"/>
                <a:sym typeface="Red Hat Text"/>
              </a:rPr>
              <a:t>In 2021, the largest source of charitable giving came from individuals, who gave $326.87 billion, representing 67% of total giving.</a:t>
            </a:r>
            <a:endParaRPr sz="1100">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1200"/>
              </a:spcAft>
              <a:buNone/>
            </a:pPr>
            <a:r>
              <a:t/>
            </a:r>
            <a:endParaRPr b="1" sz="1100"/>
          </a:p>
        </p:txBody>
      </p:sp>
      <p:sp>
        <p:nvSpPr>
          <p:cNvPr id="154" name="Google Shape;154;p27"/>
          <p:cNvSpPr txBox="1"/>
          <p:nvPr/>
        </p:nvSpPr>
        <p:spPr>
          <a:xfrm>
            <a:off x="347275" y="4712700"/>
            <a:ext cx="70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Source: 1. </a:t>
            </a:r>
            <a:r>
              <a:rPr lang="en" sz="600" u="sng">
                <a:solidFill>
                  <a:schemeClr val="hlink"/>
                </a:solidFill>
                <a:hlinkClick r:id="rId5"/>
              </a:rPr>
              <a:t>Growing popularity of cryptocurrency could fuel charitable giving (Fidelity Charitable)</a:t>
            </a:r>
            <a:r>
              <a:rPr lang="en"/>
              <a:t> </a:t>
            </a:r>
            <a:r>
              <a:rPr lang="en" sz="600">
                <a:solidFill>
                  <a:schemeClr val="lt1"/>
                </a:solidFill>
              </a:rPr>
              <a:t>2</a:t>
            </a:r>
            <a:r>
              <a:rPr lang="en" sz="600">
                <a:solidFill>
                  <a:schemeClr val="lt1"/>
                </a:solidFill>
              </a:rPr>
              <a:t>. </a:t>
            </a:r>
            <a:r>
              <a:rPr lang="en" sz="600" u="sng">
                <a:solidFill>
                  <a:schemeClr val="hlink"/>
                </a:solidFill>
                <a:hlinkClick r:id="rId6"/>
              </a:rPr>
              <a:t>Charitable Giving Statistics</a:t>
            </a:r>
            <a:r>
              <a:rPr lang="en" sz="600">
                <a:solidFill>
                  <a:schemeClr val="lt1"/>
                </a:solidFill>
              </a:rPr>
              <a:t>   3. </a:t>
            </a:r>
            <a:r>
              <a:rPr lang="en" sz="600" u="sng">
                <a:solidFill>
                  <a:schemeClr val="hlink"/>
                </a:solidFill>
                <a:hlinkClick r:id="rId7"/>
              </a:rPr>
              <a:t>The giving block annual report</a:t>
            </a:r>
            <a:endParaRPr sz="600">
              <a:solidFill>
                <a:schemeClr val="lt1"/>
              </a:solidFill>
            </a:endParaRPr>
          </a:p>
        </p:txBody>
      </p:sp>
      <p:sp>
        <p:nvSpPr>
          <p:cNvPr id="155" name="Google Shape;155;p27"/>
          <p:cNvSpPr txBox="1"/>
          <p:nvPr/>
        </p:nvSpPr>
        <p:spPr>
          <a:xfrm>
            <a:off x="524750" y="2307775"/>
            <a:ext cx="2644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lt1"/>
                </a:solidFill>
              </a:rPr>
              <a:t>Overall Cryptocurrency Donation Volume</a:t>
            </a:r>
            <a:endParaRPr sz="900">
              <a:solidFill>
                <a:schemeClr val="lt1"/>
              </a:solidFill>
            </a:endParaRPr>
          </a:p>
          <a:p>
            <a:pPr indent="0" lvl="0" marL="0" rtl="0" algn="l">
              <a:spcBef>
                <a:spcPts val="0"/>
              </a:spcBef>
              <a:spcAft>
                <a:spcPts val="0"/>
              </a:spcAft>
              <a:buNone/>
            </a:pPr>
            <a:r>
              <a:rPr b="1" lang="en" sz="800">
                <a:solidFill>
                  <a:schemeClr val="lt1"/>
                </a:solidFill>
              </a:rPr>
              <a:t>Total Annual Volume of Cryptocurrency Donations (USD)</a:t>
            </a:r>
            <a:endParaRPr sz="800">
              <a:solidFill>
                <a:schemeClr val="lt1"/>
              </a:solidFill>
            </a:endParaRPr>
          </a:p>
        </p:txBody>
      </p:sp>
      <p:sp>
        <p:nvSpPr>
          <p:cNvPr id="156" name="Google Shape;156;p27"/>
          <p:cNvSpPr txBox="1"/>
          <p:nvPr/>
        </p:nvSpPr>
        <p:spPr>
          <a:xfrm>
            <a:off x="3344150" y="2307775"/>
            <a:ext cx="264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The Value of an Average Crypto Donation</a:t>
            </a:r>
            <a:endParaRPr sz="900">
              <a:solidFill>
                <a:schemeClr val="lt1"/>
              </a:solidFill>
            </a:endParaRPr>
          </a:p>
          <a:p>
            <a:pPr indent="0" lvl="0" marL="0" rtl="0" algn="l">
              <a:spcBef>
                <a:spcPts val="0"/>
              </a:spcBef>
              <a:spcAft>
                <a:spcPts val="0"/>
              </a:spcAft>
              <a:buNone/>
            </a:pPr>
            <a:r>
              <a:rPr b="1" lang="en" sz="800">
                <a:solidFill>
                  <a:schemeClr val="lt1"/>
                </a:solidFill>
              </a:rPr>
              <a:t>Mean Average Cryptocurrency Donation Size</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157" name="Google Shape;157;p27"/>
          <p:cNvSpPr txBox="1"/>
          <p:nvPr/>
        </p:nvSpPr>
        <p:spPr>
          <a:xfrm>
            <a:off x="6011150" y="2307775"/>
            <a:ext cx="2644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Donations: Crypto vs. Cash</a:t>
            </a:r>
            <a:endParaRPr sz="900">
              <a:solidFill>
                <a:schemeClr val="lt1"/>
              </a:solidFill>
            </a:endParaRPr>
          </a:p>
          <a:p>
            <a:pPr indent="0" lvl="0" marL="0" rtl="0" algn="l">
              <a:spcBef>
                <a:spcPts val="0"/>
              </a:spcBef>
              <a:spcAft>
                <a:spcPts val="0"/>
              </a:spcAft>
              <a:buNone/>
            </a:pPr>
            <a:r>
              <a:rPr b="1" lang="en" sz="800">
                <a:solidFill>
                  <a:schemeClr val="lt1"/>
                </a:solidFill>
              </a:rPr>
              <a:t>Average Cryptocurrency Donation vs. Average Online Cash Donation</a:t>
            </a:r>
            <a:endParaRPr b="1" sz="800">
              <a:solidFill>
                <a:schemeClr val="lt1"/>
              </a:solidFill>
            </a:endParaRPr>
          </a:p>
          <a:p>
            <a:pPr indent="0" lvl="0" marL="0" rtl="0" algn="l">
              <a:spcBef>
                <a:spcPts val="0"/>
              </a:spcBef>
              <a:spcAft>
                <a:spcPts val="0"/>
              </a:spcAft>
              <a:buNone/>
            </a:pPr>
            <a:r>
              <a:t/>
            </a:r>
            <a:endParaRPr sz="1000">
              <a:solidFill>
                <a:schemeClr val="lt1"/>
              </a:solidFill>
            </a:endParaRPr>
          </a:p>
        </p:txBody>
      </p:sp>
      <p:grpSp>
        <p:nvGrpSpPr>
          <p:cNvPr id="158" name="Google Shape;158;p27"/>
          <p:cNvGrpSpPr/>
          <p:nvPr/>
        </p:nvGrpSpPr>
        <p:grpSpPr>
          <a:xfrm>
            <a:off x="985363" y="2952124"/>
            <a:ext cx="6871482" cy="1820600"/>
            <a:chOff x="985363" y="2952124"/>
            <a:chExt cx="6871482" cy="1820600"/>
          </a:xfrm>
        </p:grpSpPr>
        <p:pic>
          <p:nvPicPr>
            <p:cNvPr id="159" name="Google Shape;159;p27"/>
            <p:cNvPicPr preferRelativeResize="0"/>
            <p:nvPr/>
          </p:nvPicPr>
          <p:blipFill>
            <a:blip r:embed="rId8">
              <a:alphaModFix/>
            </a:blip>
            <a:stretch>
              <a:fillRect/>
            </a:stretch>
          </p:blipFill>
          <p:spPr>
            <a:xfrm>
              <a:off x="985363" y="2952124"/>
              <a:ext cx="6871482" cy="1820600"/>
            </a:xfrm>
            <a:prstGeom prst="rect">
              <a:avLst/>
            </a:prstGeom>
            <a:noFill/>
            <a:ln>
              <a:noFill/>
            </a:ln>
          </p:spPr>
        </p:pic>
        <p:sp>
          <p:nvSpPr>
            <p:cNvPr id="160" name="Google Shape;160;p27"/>
            <p:cNvSpPr txBox="1"/>
            <p:nvPr/>
          </p:nvSpPr>
          <p:spPr>
            <a:xfrm>
              <a:off x="1935700"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+16x</a:t>
              </a:r>
              <a:endParaRPr b="1" sz="1200">
                <a:solidFill>
                  <a:srgbClr val="370EC3"/>
                </a:solidFill>
                <a:latin typeface="Red Hat Text"/>
                <a:ea typeface="Red Hat Text"/>
                <a:cs typeface="Red Hat Text"/>
                <a:sym typeface="Red Hat Text"/>
              </a:endParaRPr>
            </a:p>
          </p:txBody>
        </p:sp>
        <p:sp>
          <p:nvSpPr>
            <p:cNvPr id="161" name="Google Shape;161;p27"/>
            <p:cNvSpPr txBox="1"/>
            <p:nvPr/>
          </p:nvSpPr>
          <p:spPr>
            <a:xfrm>
              <a:off x="4473675" y="3310850"/>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+236%</a:t>
              </a:r>
              <a:endParaRPr b="1" sz="1200">
                <a:solidFill>
                  <a:srgbClr val="370EC3"/>
                </a:solidFill>
                <a:latin typeface="Red Hat Text"/>
                <a:ea typeface="Red Hat Text"/>
                <a:cs typeface="Red Hat Text"/>
                <a:sym typeface="Red Hat Text"/>
              </a:endParaRPr>
            </a:p>
          </p:txBody>
        </p:sp>
        <p:sp>
          <p:nvSpPr>
            <p:cNvPr id="162" name="Google Shape;162;p27"/>
            <p:cNvSpPr txBox="1"/>
            <p:nvPr/>
          </p:nvSpPr>
          <p:spPr>
            <a:xfrm>
              <a:off x="7011650" y="3327113"/>
              <a:ext cx="799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70EC3"/>
                  </a:solidFill>
                  <a:latin typeface="Red Hat Text"/>
                  <a:ea typeface="Red Hat Text"/>
                  <a:cs typeface="Red Hat Text"/>
                  <a:sym typeface="Red Hat Text"/>
                </a:rPr>
                <a:t>+82x</a:t>
              </a:r>
              <a:endParaRPr b="1" sz="1200">
                <a:solidFill>
                  <a:srgbClr val="370EC3"/>
                </a:solidFill>
                <a:latin typeface="Red Hat Text"/>
                <a:ea typeface="Red Hat Text"/>
                <a:cs typeface="Red Hat Text"/>
                <a:sym typeface="Red Hat Text"/>
              </a:endParaRPr>
            </a:p>
          </p:txBody>
        </p:sp>
      </p:grpSp>
      <p:pic>
        <p:nvPicPr>
          <p:cNvPr id="163" name="Google Shape;163;p27"/>
          <p:cNvPicPr preferRelativeResize="0"/>
          <p:nvPr/>
        </p:nvPicPr>
        <p:blipFill rotWithShape="1">
          <a:blip r:embed="rId9">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69" name="Google Shape;169;p28"/>
          <p:cNvSpPr txBox="1"/>
          <p:nvPr>
            <p:ph type="title"/>
          </p:nvPr>
        </p:nvSpPr>
        <p:spPr>
          <a:xfrm>
            <a:off x="642750" y="489225"/>
            <a:ext cx="785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00">
                <a:solidFill>
                  <a:srgbClr val="FED670"/>
                </a:solidFill>
                <a:latin typeface="Red Hat Display"/>
                <a:ea typeface="Red Hat Display"/>
                <a:cs typeface="Red Hat Display"/>
                <a:sym typeface="Red Hat Display"/>
              </a:rPr>
              <a:t>The next generation of ReFi Opportunities</a:t>
            </a:r>
            <a:endParaRPr b="1" sz="3000">
              <a:solidFill>
                <a:srgbClr val="FED670"/>
              </a:solidFill>
              <a:latin typeface="Red Hat Display"/>
              <a:ea typeface="Red Hat Display"/>
              <a:cs typeface="Red Hat Display"/>
              <a:sym typeface="Red Hat Display"/>
            </a:endParaRPr>
          </a:p>
        </p:txBody>
      </p:sp>
      <p:pic>
        <p:nvPicPr>
          <p:cNvPr id="170" name="Google Shape;170;p28"/>
          <p:cNvPicPr preferRelativeResize="0"/>
          <p:nvPr/>
        </p:nvPicPr>
        <p:blipFill rotWithShape="1">
          <a:blip r:embed="rId4">
            <a:alphaModFix/>
          </a:blip>
          <a:srcRect b="0" l="0" r="26356" t="0"/>
          <a:stretch/>
        </p:blipFill>
        <p:spPr>
          <a:xfrm>
            <a:off x="8104950" y="1222750"/>
            <a:ext cx="1039050" cy="1393049"/>
          </a:xfrm>
          <a:prstGeom prst="rect">
            <a:avLst/>
          </a:prstGeom>
          <a:noFill/>
          <a:ln>
            <a:noFill/>
          </a:ln>
        </p:spPr>
      </p:pic>
      <p:sp>
        <p:nvSpPr>
          <p:cNvPr id="171" name="Google Shape;171;p28"/>
          <p:cNvSpPr txBox="1"/>
          <p:nvPr/>
        </p:nvSpPr>
        <p:spPr>
          <a:xfrm>
            <a:off x="1049700" y="1422850"/>
            <a:ext cx="7044600" cy="30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Red Hat Text"/>
                <a:ea typeface="Red Hat Text"/>
                <a:cs typeface="Red Hat Text"/>
                <a:sym typeface="Red Hat Text"/>
              </a:rPr>
              <a:t>Giveth is re-engineering charitable giving by creating an entirely free, open-source platform, built on Ethereum.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None/>
            </a:pPr>
            <a:r>
              <a:rPr b="1" lang="en">
                <a:solidFill>
                  <a:srgbClr val="FED670"/>
                </a:solidFill>
                <a:latin typeface="Red Hat Text"/>
                <a:ea typeface="Red Hat Text"/>
                <a:cs typeface="Red Hat Text"/>
                <a:sym typeface="Red Hat Text"/>
              </a:rPr>
              <a:t>RegenFarms</a:t>
            </a:r>
            <a:r>
              <a:rPr lang="en">
                <a:solidFill>
                  <a:schemeClr val="lt1"/>
                </a:solidFill>
                <a:latin typeface="Red Hat Text"/>
                <a:ea typeface="Red Hat Text"/>
                <a:cs typeface="Red Hat Text"/>
                <a:sym typeface="Red Hat Text"/>
              </a:rPr>
              <a:t> </a:t>
            </a:r>
            <a:r>
              <a:rPr b="1" lang="en">
                <a:solidFill>
                  <a:schemeClr val="lt1"/>
                </a:solidFill>
                <a:latin typeface="Red Hat Text"/>
                <a:ea typeface="Red Hat Text"/>
                <a:cs typeface="Red Hat Text"/>
                <a:sym typeface="Red Hat Text"/>
              </a:rPr>
              <a:t>is the next generation of ReFi liquidity mining opportunities for DAOs and regens alike</a:t>
            </a:r>
            <a:r>
              <a:rPr lang="en">
                <a:solidFill>
                  <a:schemeClr val="lt1"/>
                </a:solidFill>
                <a:latin typeface="Red Hat Text"/>
                <a:ea typeface="Red Hat Text"/>
                <a:cs typeface="Red Hat Text"/>
                <a:sym typeface="Red Hat Text"/>
              </a:rPr>
              <a:t>. Using our contracts for the </a:t>
            </a:r>
            <a:r>
              <a:rPr b="1" lang="en">
                <a:solidFill>
                  <a:srgbClr val="FED670"/>
                </a:solidFill>
                <a:latin typeface="Red Hat Text"/>
                <a:ea typeface="Red Hat Text"/>
                <a:cs typeface="Red Hat Text"/>
                <a:sym typeface="Red Hat Text"/>
              </a:rPr>
              <a:t>GIVfarm</a:t>
            </a:r>
            <a:r>
              <a:rPr lang="en">
                <a:solidFill>
                  <a:schemeClr val="lt1"/>
                </a:solidFill>
                <a:latin typeface="Red Hat Text"/>
                <a:ea typeface="Red Hat Text"/>
                <a:cs typeface="Red Hat Text"/>
                <a:sym typeface="Red Hat Text"/>
              </a:rPr>
              <a:t> and the </a:t>
            </a:r>
            <a:r>
              <a:rPr b="1" lang="en">
                <a:solidFill>
                  <a:srgbClr val="FED670"/>
                </a:solidFill>
                <a:latin typeface="Red Hat Text"/>
                <a:ea typeface="Red Hat Text"/>
                <a:cs typeface="Red Hat Text"/>
                <a:sym typeface="Red Hat Text"/>
              </a:rPr>
              <a:t>GIVstream</a:t>
            </a:r>
            <a:r>
              <a:rPr lang="en">
                <a:solidFill>
                  <a:schemeClr val="lt1"/>
                </a:solidFill>
                <a:latin typeface="Red Hat Text"/>
                <a:ea typeface="Red Hat Text"/>
                <a:cs typeface="Red Hat Text"/>
                <a:sym typeface="Red Hat Text"/>
              </a:rPr>
              <a:t>, we are empowering other for-good DAOs to launch liquidity mining incentive programs, “RegenFarms”, with streams of their own.</a:t>
            </a:r>
            <a:br>
              <a:rPr lang="en">
                <a:solidFill>
                  <a:schemeClr val="lt1"/>
                </a:solidFill>
                <a:latin typeface="Red Hat Text"/>
                <a:ea typeface="Red Hat Text"/>
                <a:cs typeface="Red Hat Text"/>
                <a:sym typeface="Red Hat Text"/>
              </a:rPr>
            </a:br>
            <a:endParaRPr>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None/>
            </a:pPr>
            <a:br>
              <a:rPr lang="en">
                <a:solidFill>
                  <a:schemeClr val="lt1"/>
                </a:solidFill>
                <a:latin typeface="Red Hat Text"/>
                <a:ea typeface="Red Hat Text"/>
                <a:cs typeface="Red Hat Text"/>
                <a:sym typeface="Red Hat Text"/>
              </a:rPr>
            </a:br>
            <a:r>
              <a:rPr lang="en">
                <a:solidFill>
                  <a:schemeClr val="lt1"/>
                </a:solidFill>
                <a:latin typeface="Red Hat Text"/>
                <a:ea typeface="Red Hat Text"/>
                <a:cs typeface="Red Hat Text"/>
                <a:sym typeface="Red Hat Text"/>
              </a:rPr>
              <a:t>Shapeshift &amp; CultDAO have both paid to be part of this farm.</a:t>
            </a:r>
            <a:endParaRPr b="1"/>
          </a:p>
        </p:txBody>
      </p:sp>
      <p:pic>
        <p:nvPicPr>
          <p:cNvPr id="172" name="Google Shape;172;p28"/>
          <p:cNvPicPr preferRelativeResize="0"/>
          <p:nvPr/>
        </p:nvPicPr>
        <p:blipFill rotWithShape="1">
          <a:blip r:embed="rId5">
            <a:alphaModFix/>
          </a:blip>
          <a:srcRect b="-23152" l="40049" r="-23140" t="0"/>
          <a:stretch/>
        </p:blipFill>
        <p:spPr>
          <a:xfrm>
            <a:off x="3973" y="2699650"/>
            <a:ext cx="1408274" cy="2001000"/>
          </a:xfrm>
          <a:prstGeom prst="rect">
            <a:avLst/>
          </a:prstGeom>
          <a:noFill/>
          <a:ln>
            <a:noFill/>
          </a:ln>
        </p:spPr>
      </p:pic>
      <p:pic>
        <p:nvPicPr>
          <p:cNvPr id="173" name="Google Shape;173;p28"/>
          <p:cNvPicPr preferRelativeResize="0"/>
          <p:nvPr/>
        </p:nvPicPr>
        <p:blipFill rotWithShape="1">
          <a:blip r:embed="rId6">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4">
            <a:alphaModFix/>
          </a:blip>
          <a:stretch>
            <a:fillRect/>
          </a:stretch>
        </p:blipFill>
        <p:spPr>
          <a:xfrm>
            <a:off x="3965" y="0"/>
            <a:ext cx="9136072" cy="5143501"/>
          </a:xfrm>
          <a:prstGeom prst="rect">
            <a:avLst/>
          </a:prstGeom>
          <a:noFill/>
          <a:ln>
            <a:noFill/>
          </a:ln>
        </p:spPr>
      </p:pic>
      <p:pic>
        <p:nvPicPr>
          <p:cNvPr id="179" name="Google Shape;179;p29"/>
          <p:cNvPicPr preferRelativeResize="0"/>
          <p:nvPr/>
        </p:nvPicPr>
        <p:blipFill rotWithShape="1">
          <a:blip r:embed="rId5">
            <a:alphaModFix/>
          </a:blip>
          <a:srcRect b="10104" l="39357" r="0" t="0"/>
          <a:stretch/>
        </p:blipFill>
        <p:spPr>
          <a:xfrm>
            <a:off x="0" y="2441325"/>
            <a:ext cx="1594124" cy="2722125"/>
          </a:xfrm>
          <a:prstGeom prst="rect">
            <a:avLst/>
          </a:prstGeom>
          <a:noFill/>
          <a:ln>
            <a:noFill/>
          </a:ln>
        </p:spPr>
      </p:pic>
      <p:sp>
        <p:nvSpPr>
          <p:cNvPr id="180" name="Google Shape;180;p29"/>
          <p:cNvSpPr txBox="1"/>
          <p:nvPr/>
        </p:nvSpPr>
        <p:spPr>
          <a:xfrm>
            <a:off x="710675" y="265925"/>
            <a:ext cx="7804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Red Hat Display"/>
                <a:ea typeface="Red Hat Display"/>
                <a:cs typeface="Red Hat Display"/>
                <a:sym typeface="Red Hat Display"/>
              </a:rPr>
              <a:t>Giveth offers lucrative rewards to donors while attracting and rewarding long-term hodlers</a:t>
            </a:r>
            <a:endParaRPr b="1" sz="2500">
              <a:solidFill>
                <a:schemeClr val="lt1"/>
              </a:solidFill>
              <a:latin typeface="Red Hat Display"/>
              <a:ea typeface="Red Hat Display"/>
              <a:cs typeface="Red Hat Display"/>
              <a:sym typeface="Red Hat Display"/>
            </a:endParaRPr>
          </a:p>
        </p:txBody>
      </p:sp>
      <p:sp>
        <p:nvSpPr>
          <p:cNvPr id="181" name="Google Shape;181;p29"/>
          <p:cNvSpPr txBox="1"/>
          <p:nvPr/>
        </p:nvSpPr>
        <p:spPr>
          <a:xfrm>
            <a:off x="1408625" y="1220225"/>
            <a:ext cx="6408300" cy="144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chemeClr val="lt1"/>
                </a:solidFill>
                <a:latin typeface="Red Hat Display"/>
                <a:ea typeface="Red Hat Display"/>
                <a:cs typeface="Red Hat Display"/>
                <a:sym typeface="Red Hat Display"/>
              </a:rPr>
              <a:t>GIVfarm</a:t>
            </a:r>
            <a:r>
              <a:rPr lang="en" sz="1210">
                <a:solidFill>
                  <a:schemeClr val="lt1"/>
                </a:solidFill>
                <a:latin typeface="Red Hat Display"/>
                <a:ea typeface="Red Hat Display"/>
                <a:cs typeface="Red Hat Display"/>
                <a:sym typeface="Red Hat Display"/>
              </a:rPr>
              <a:t> provides </a:t>
            </a:r>
            <a:r>
              <a:rPr lang="en" sz="1210">
                <a:solidFill>
                  <a:schemeClr val="lt1"/>
                </a:solidFill>
                <a:latin typeface="Red Hat Display"/>
                <a:ea typeface="Red Hat Display"/>
                <a:cs typeface="Red Hat Display"/>
                <a:sym typeface="Red Hat Display"/>
              </a:rPr>
              <a:t>4 liquidity farms - 2 on Mainnet and 2 on Gnosis chain - as well as single asset GIV staking on both chains. APRs range from 200% to </a:t>
            </a:r>
            <a:r>
              <a:rPr lang="en" sz="1210">
                <a:solidFill>
                  <a:schemeClr val="lt1"/>
                </a:solidFill>
                <a:latin typeface="Red Hat Display"/>
                <a:ea typeface="Red Hat Display"/>
                <a:cs typeface="Red Hat Display"/>
                <a:sym typeface="Red Hat Display"/>
              </a:rPr>
              <a:t>450</a:t>
            </a:r>
            <a:r>
              <a:rPr lang="en" sz="1210">
                <a:solidFill>
                  <a:schemeClr val="lt1"/>
                </a:solidFill>
                <a:latin typeface="Red Hat Display"/>
                <a:ea typeface="Red Hat Display"/>
                <a:cs typeface="Red Hat Display"/>
                <a:sym typeface="Red Hat Display"/>
              </a:rPr>
              <a:t>%.</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21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lang="en" sz="1210">
                <a:solidFill>
                  <a:schemeClr val="lt1"/>
                </a:solidFill>
                <a:latin typeface="Red Hat Display"/>
                <a:ea typeface="Red Hat Display"/>
                <a:cs typeface="Red Hat Display"/>
                <a:sym typeface="Red Hat Display"/>
              </a:rPr>
              <a:t>The </a:t>
            </a:r>
            <a:r>
              <a:rPr b="1" lang="en" sz="1210">
                <a:solidFill>
                  <a:srgbClr val="FED670"/>
                </a:solidFill>
                <a:latin typeface="Red Hat Display"/>
                <a:ea typeface="Red Hat Display"/>
                <a:cs typeface="Red Hat Display"/>
                <a:sym typeface="Red Hat Display"/>
              </a:rPr>
              <a:t>GIVstream</a:t>
            </a:r>
            <a:r>
              <a:rPr lang="en" sz="1210">
                <a:solidFill>
                  <a:schemeClr val="lt1"/>
                </a:solidFill>
                <a:latin typeface="Red Hat Display"/>
                <a:ea typeface="Red Hat Display"/>
                <a:cs typeface="Red Hat Display"/>
                <a:sym typeface="Red Hat Display"/>
              </a:rPr>
              <a:t> is another novel concept pioneered by Giveth. When you harvest rewards from the GIVfarm you are not only earning instantly claimable rewards but also receiving and augmenting your own personal continuous stream of GIV.</a:t>
            </a:r>
            <a:endParaRPr sz="1210">
              <a:solidFill>
                <a:schemeClr val="lt1"/>
              </a:solidFill>
              <a:latin typeface="Red Hat Display"/>
              <a:ea typeface="Red Hat Display"/>
              <a:cs typeface="Red Hat Display"/>
              <a:sym typeface="Red Hat Display"/>
            </a:endParaRPr>
          </a:p>
        </p:txBody>
      </p:sp>
      <p:pic>
        <p:nvPicPr>
          <p:cNvPr id="182" name="Google Shape;182;p29"/>
          <p:cNvPicPr preferRelativeResize="0"/>
          <p:nvPr/>
        </p:nvPicPr>
        <p:blipFill>
          <a:blip r:embed="rId6">
            <a:alphaModFix/>
          </a:blip>
          <a:stretch>
            <a:fillRect/>
          </a:stretch>
        </p:blipFill>
        <p:spPr>
          <a:xfrm>
            <a:off x="1459938" y="2872023"/>
            <a:ext cx="6224124" cy="1860700"/>
          </a:xfrm>
          <a:prstGeom prst="rect">
            <a:avLst/>
          </a:prstGeom>
          <a:noFill/>
          <a:ln>
            <a:noFill/>
          </a:ln>
        </p:spPr>
      </p:pic>
      <p:pic>
        <p:nvPicPr>
          <p:cNvPr id="183" name="Google Shape;183;p29"/>
          <p:cNvPicPr preferRelativeResize="0"/>
          <p:nvPr/>
        </p:nvPicPr>
        <p:blipFill rotWithShape="1">
          <a:blip r:embed="rId7">
            <a:alphaModFix/>
          </a:blip>
          <a:srcRect b="0" l="0" r="68147" t="0"/>
          <a:stretch/>
        </p:blipFill>
        <p:spPr>
          <a:xfrm>
            <a:off x="8645000" y="4636500"/>
            <a:ext cx="364926" cy="36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0"/>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189" name="Google Shape;189;p30"/>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00">
                <a:solidFill>
                  <a:srgbClr val="FED670"/>
                </a:solidFill>
                <a:latin typeface="Red Hat Display"/>
                <a:ea typeface="Red Hat Display"/>
                <a:cs typeface="Red Hat Display"/>
                <a:sym typeface="Red Hat Display"/>
              </a:rPr>
              <a:t>86% of our unique donors joined since March ‘21 and growing!</a:t>
            </a:r>
            <a:endParaRPr b="1" sz="2200">
              <a:solidFill>
                <a:srgbClr val="FED670"/>
              </a:solidFill>
              <a:latin typeface="Red Hat Display"/>
              <a:ea typeface="Red Hat Display"/>
              <a:cs typeface="Red Hat Display"/>
              <a:sym typeface="Red Hat Display"/>
            </a:endParaRPr>
          </a:p>
        </p:txBody>
      </p:sp>
      <p:pic>
        <p:nvPicPr>
          <p:cNvPr id="190" name="Google Shape;190;p30"/>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sp>
        <p:nvSpPr>
          <p:cNvPr id="191" name="Google Shape;191;p30"/>
          <p:cNvSpPr/>
          <p:nvPr/>
        </p:nvSpPr>
        <p:spPr>
          <a:xfrm>
            <a:off x="757450" y="2087350"/>
            <a:ext cx="2421900" cy="2143200"/>
          </a:xfrm>
          <a:prstGeom prst="roundRect">
            <a:avLst>
              <a:gd fmla="val 2564" name="adj"/>
            </a:avLst>
          </a:prstGeom>
          <a:solidFill>
            <a:srgbClr val="E1458D"/>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ctr">
              <a:lnSpc>
                <a:spcPct val="115000"/>
              </a:lnSpc>
              <a:spcBef>
                <a:spcPts val="0"/>
              </a:spcBef>
              <a:spcAft>
                <a:spcPts val="0"/>
              </a:spcAft>
              <a:buClr>
                <a:schemeClr val="dk1"/>
              </a:buClr>
              <a:buSzPts val="1100"/>
              <a:buFont typeface="Arial"/>
              <a:buNone/>
            </a:pPr>
            <a:r>
              <a:rPr b="1" lang="en" sz="1200">
                <a:solidFill>
                  <a:schemeClr val="lt1"/>
                </a:solidFill>
                <a:latin typeface="Red Hat Text"/>
                <a:ea typeface="Red Hat Text"/>
                <a:cs typeface="Red Hat Text"/>
                <a:sym typeface="Red Hat Text"/>
              </a:rPr>
              <a:t>Total donated:</a:t>
            </a:r>
            <a:r>
              <a:rPr b="1" lang="en" sz="1200">
                <a:solidFill>
                  <a:schemeClr val="lt1"/>
                </a:solidFill>
                <a:latin typeface="Red Hat Text"/>
                <a:ea typeface="Red Hat Text"/>
                <a:cs typeface="Red Hat Text"/>
                <a:sym typeface="Red Hat Text"/>
              </a:rPr>
              <a:t> $3,093,149</a:t>
            </a:r>
            <a:endParaRPr b="1"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projects: 1,562 </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donations: 14,327</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0"/>
              </a:spcAft>
              <a:buClr>
                <a:schemeClr val="dk1"/>
              </a:buClr>
              <a:buSzPts val="1100"/>
              <a:buFont typeface="Arial"/>
              <a:buNone/>
            </a:pPr>
            <a:r>
              <a:rPr lang="en" sz="1200">
                <a:solidFill>
                  <a:schemeClr val="lt1"/>
                </a:solidFill>
                <a:latin typeface="Red Hat Text"/>
                <a:ea typeface="Red Hat Text"/>
                <a:cs typeface="Red Hat Text"/>
                <a:sym typeface="Red Hat Text"/>
              </a:rPr>
              <a:t># of unique donors: 4,168</a:t>
            </a:r>
            <a:endParaRPr sz="1200">
              <a:solidFill>
                <a:schemeClr val="lt1"/>
              </a:solidFill>
              <a:latin typeface="Red Hat Text"/>
              <a:ea typeface="Red Hat Text"/>
              <a:cs typeface="Red Hat Text"/>
              <a:sym typeface="Red Hat Text"/>
            </a:endParaRPr>
          </a:p>
          <a:p>
            <a:pPr indent="0" lvl="0" marL="0" rtl="0" algn="ctr">
              <a:lnSpc>
                <a:spcPct val="115000"/>
              </a:lnSpc>
              <a:spcBef>
                <a:spcPts val="1200"/>
              </a:spcBef>
              <a:spcAft>
                <a:spcPts val="1200"/>
              </a:spcAft>
              <a:buClr>
                <a:schemeClr val="dk1"/>
              </a:buClr>
              <a:buSzPts val="1100"/>
              <a:buFont typeface="Arial"/>
              <a:buNone/>
            </a:pPr>
            <a:r>
              <a:t/>
            </a:r>
            <a:endParaRPr sz="1200">
              <a:solidFill>
                <a:schemeClr val="lt1"/>
              </a:solidFill>
              <a:latin typeface="Red Hat Text"/>
              <a:ea typeface="Red Hat Text"/>
              <a:cs typeface="Red Hat Text"/>
              <a:sym typeface="Red Hat Text"/>
            </a:endParaRPr>
          </a:p>
        </p:txBody>
      </p:sp>
      <p:pic>
        <p:nvPicPr>
          <p:cNvPr id="192" name="Google Shape;192;p30"/>
          <p:cNvPicPr preferRelativeResize="0"/>
          <p:nvPr/>
        </p:nvPicPr>
        <p:blipFill rotWithShape="1">
          <a:blip r:embed="rId5">
            <a:alphaModFix/>
          </a:blip>
          <a:srcRect b="0" l="0" r="68147" t="0"/>
          <a:stretch/>
        </p:blipFill>
        <p:spPr>
          <a:xfrm>
            <a:off x="8645000" y="4636500"/>
            <a:ext cx="364926" cy="365750"/>
          </a:xfrm>
          <a:prstGeom prst="rect">
            <a:avLst/>
          </a:prstGeom>
          <a:noFill/>
          <a:ln>
            <a:noFill/>
          </a:ln>
        </p:spPr>
      </p:pic>
      <p:sp>
        <p:nvSpPr>
          <p:cNvPr id="193" name="Google Shape;193;p30"/>
          <p:cNvSpPr txBox="1"/>
          <p:nvPr/>
        </p:nvSpPr>
        <p:spPr>
          <a:xfrm>
            <a:off x="952450" y="1588000"/>
            <a:ext cx="203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rgbClr val="FED670"/>
                </a:solidFill>
                <a:latin typeface="Red Hat Text"/>
                <a:ea typeface="Red Hat Text"/>
                <a:cs typeface="Red Hat Text"/>
                <a:sym typeface="Red Hat Text"/>
              </a:rPr>
              <a:t>Giveth in numbers  </a:t>
            </a:r>
            <a:endParaRPr>
              <a:solidFill>
                <a:srgbClr val="FED670"/>
              </a:solidFill>
              <a:latin typeface="Red Hat Text"/>
              <a:ea typeface="Red Hat Text"/>
              <a:cs typeface="Red Hat Text"/>
              <a:sym typeface="Red Hat Text"/>
            </a:endParaRPr>
          </a:p>
        </p:txBody>
      </p:sp>
      <p:pic>
        <p:nvPicPr>
          <p:cNvPr id="194" name="Google Shape;194;p30"/>
          <p:cNvPicPr preferRelativeResize="0"/>
          <p:nvPr/>
        </p:nvPicPr>
        <p:blipFill rotWithShape="1">
          <a:blip r:embed="rId6">
            <a:alphaModFix/>
          </a:blip>
          <a:srcRect b="-23152" l="40049" r="-23140" t="0"/>
          <a:stretch/>
        </p:blipFill>
        <p:spPr>
          <a:xfrm>
            <a:off x="3973" y="3219275"/>
            <a:ext cx="1408274" cy="2001000"/>
          </a:xfrm>
          <a:prstGeom prst="rect">
            <a:avLst/>
          </a:prstGeom>
          <a:noFill/>
          <a:ln>
            <a:noFill/>
          </a:ln>
        </p:spPr>
      </p:pic>
      <p:grpSp>
        <p:nvGrpSpPr>
          <p:cNvPr id="195" name="Google Shape;195;p30"/>
          <p:cNvGrpSpPr/>
          <p:nvPr/>
        </p:nvGrpSpPr>
        <p:grpSpPr>
          <a:xfrm>
            <a:off x="3583075" y="1441437"/>
            <a:ext cx="5327325" cy="3294076"/>
            <a:chOff x="3591875" y="1511912"/>
            <a:chExt cx="5327325" cy="3294076"/>
          </a:xfrm>
        </p:grpSpPr>
        <p:pic>
          <p:nvPicPr>
            <p:cNvPr id="196" name="Google Shape;196;p30" title="Chart"/>
            <p:cNvPicPr preferRelativeResize="0"/>
            <p:nvPr/>
          </p:nvPicPr>
          <p:blipFill>
            <a:blip r:embed="rId7">
              <a:alphaModFix/>
            </a:blip>
            <a:stretch>
              <a:fillRect/>
            </a:stretch>
          </p:blipFill>
          <p:spPr>
            <a:xfrm>
              <a:off x="3591875" y="1511912"/>
              <a:ext cx="5327325" cy="3294076"/>
            </a:xfrm>
            <a:prstGeom prst="rect">
              <a:avLst/>
            </a:prstGeom>
            <a:noFill/>
            <a:ln>
              <a:noFill/>
            </a:ln>
          </p:spPr>
        </p:pic>
        <p:sp>
          <p:nvSpPr>
            <p:cNvPr id="197" name="Google Shape;197;p30"/>
            <p:cNvSpPr txBox="1"/>
            <p:nvPr/>
          </p:nvSpPr>
          <p:spPr>
            <a:xfrm>
              <a:off x="3665883" y="3597979"/>
              <a:ext cx="1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ED670"/>
                  </a:solidFill>
                </a:rPr>
                <a:t>Top 10 categories raised by total</a:t>
              </a:r>
              <a:endParaRPr b="1">
                <a:solidFill>
                  <a:srgbClr val="FED670"/>
                </a:solidFill>
              </a:endParaRPr>
            </a:p>
          </p:txBody>
        </p:sp>
        <p:sp>
          <p:nvSpPr>
            <p:cNvPr id="198" name="Google Shape;198;p30"/>
            <p:cNvSpPr txBox="1"/>
            <p:nvPr/>
          </p:nvSpPr>
          <p:spPr>
            <a:xfrm>
              <a:off x="6074475" y="2932600"/>
              <a:ext cx="1408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rPr>
                <a:t>$</a:t>
              </a:r>
              <a:r>
                <a:rPr b="1" lang="en" sz="1100">
                  <a:solidFill>
                    <a:schemeClr val="lt1"/>
                  </a:solidFill>
                </a:rPr>
                <a:t> 3,093,149</a:t>
              </a:r>
              <a:endParaRPr b="1" sz="1100">
                <a:solidFill>
                  <a:schemeClr val="lt1"/>
                </a:solidFill>
              </a:endParaRPr>
            </a:p>
            <a:p>
              <a:pPr indent="0" lvl="0" marL="0" rtl="0" algn="ctr">
                <a:spcBef>
                  <a:spcPts val="0"/>
                </a:spcBef>
                <a:spcAft>
                  <a:spcPts val="0"/>
                </a:spcAft>
                <a:buNone/>
              </a:pPr>
              <a:r>
                <a:rPr b="1" lang="en" sz="1100">
                  <a:solidFill>
                    <a:schemeClr val="lt1"/>
                  </a:solidFill>
                </a:rPr>
                <a:t>Total</a:t>
              </a:r>
              <a:endParaRPr b="1" sz="1100">
                <a:solidFill>
                  <a:schemeClr val="lt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1"/>
          <p:cNvPicPr preferRelativeResize="0"/>
          <p:nvPr/>
        </p:nvPicPr>
        <p:blipFill>
          <a:blip r:embed="rId3">
            <a:alphaModFix/>
          </a:blip>
          <a:stretch>
            <a:fillRect/>
          </a:stretch>
        </p:blipFill>
        <p:spPr>
          <a:xfrm>
            <a:off x="3965" y="0"/>
            <a:ext cx="9136072" cy="5143501"/>
          </a:xfrm>
          <a:prstGeom prst="rect">
            <a:avLst/>
          </a:prstGeom>
          <a:noFill/>
          <a:ln>
            <a:noFill/>
          </a:ln>
        </p:spPr>
      </p:pic>
      <p:sp>
        <p:nvSpPr>
          <p:cNvPr id="204" name="Google Shape;204;p31"/>
          <p:cNvSpPr txBox="1"/>
          <p:nvPr>
            <p:ph type="title"/>
          </p:nvPr>
        </p:nvSpPr>
        <p:spPr>
          <a:xfrm>
            <a:off x="451350" y="489225"/>
            <a:ext cx="821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200">
                <a:solidFill>
                  <a:schemeClr val="lt1"/>
                </a:solidFill>
                <a:latin typeface="Red Hat Display"/>
                <a:ea typeface="Red Hat Display"/>
                <a:cs typeface="Red Hat Display"/>
                <a:sym typeface="Red Hat Display"/>
              </a:rPr>
              <a:t>How we are making an impact</a:t>
            </a:r>
            <a:endParaRPr b="1" sz="2200">
              <a:solidFill>
                <a:schemeClr val="lt1"/>
              </a:solidFill>
              <a:latin typeface="Red Hat Display"/>
              <a:ea typeface="Red Hat Display"/>
              <a:cs typeface="Red Hat Display"/>
              <a:sym typeface="Red Hat Display"/>
            </a:endParaRPr>
          </a:p>
        </p:txBody>
      </p:sp>
      <p:pic>
        <p:nvPicPr>
          <p:cNvPr id="205" name="Google Shape;205;p31"/>
          <p:cNvPicPr preferRelativeResize="0"/>
          <p:nvPr/>
        </p:nvPicPr>
        <p:blipFill rotWithShape="1">
          <a:blip r:embed="rId4">
            <a:alphaModFix/>
          </a:blip>
          <a:srcRect b="0" l="0" r="26356" t="0"/>
          <a:stretch/>
        </p:blipFill>
        <p:spPr>
          <a:xfrm>
            <a:off x="7932025" y="782375"/>
            <a:ext cx="1211976" cy="1624900"/>
          </a:xfrm>
          <a:prstGeom prst="rect">
            <a:avLst/>
          </a:prstGeom>
          <a:noFill/>
          <a:ln>
            <a:noFill/>
          </a:ln>
        </p:spPr>
      </p:pic>
      <p:pic>
        <p:nvPicPr>
          <p:cNvPr id="206" name="Google Shape;206;p31"/>
          <p:cNvPicPr preferRelativeResize="0"/>
          <p:nvPr/>
        </p:nvPicPr>
        <p:blipFill rotWithShape="1">
          <a:blip r:embed="rId5">
            <a:alphaModFix/>
          </a:blip>
          <a:srcRect b="-23152" l="40049" r="-23140" t="0"/>
          <a:stretch/>
        </p:blipFill>
        <p:spPr>
          <a:xfrm>
            <a:off x="3973" y="2699650"/>
            <a:ext cx="1408274" cy="2001000"/>
          </a:xfrm>
          <a:prstGeom prst="rect">
            <a:avLst/>
          </a:prstGeom>
          <a:noFill/>
          <a:ln>
            <a:noFill/>
          </a:ln>
        </p:spPr>
      </p:pic>
      <p:sp>
        <p:nvSpPr>
          <p:cNvPr id="207" name="Google Shape;207;p31"/>
          <p:cNvSpPr/>
          <p:nvPr/>
        </p:nvSpPr>
        <p:spPr>
          <a:xfrm>
            <a:off x="451350" y="1333200"/>
            <a:ext cx="1833600" cy="33675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ED670"/>
                </a:solidFill>
                <a:latin typeface="Red Hat Text"/>
                <a:ea typeface="Red Hat Text"/>
                <a:cs typeface="Red Hat Text"/>
                <a:sym typeface="Red Hat Text"/>
                <a:hlinkClick r:id="rId6">
                  <a:extLst>
                    <a:ext uri="{A12FA001-AC4F-418D-AE19-62706E023703}">
                      <ahyp:hlinkClr val="tx"/>
                    </a:ext>
                  </a:extLst>
                </a:hlinkClick>
              </a:rPr>
              <a:t>Unchain Fund</a:t>
            </a:r>
            <a:endParaRPr sz="1200">
              <a:solidFill>
                <a:srgbClr val="FED67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(Humanitarian)</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Total raised:</a:t>
            </a:r>
            <a:r>
              <a:rPr lang="en" sz="1000">
                <a:solidFill>
                  <a:schemeClr val="lt1"/>
                </a:solidFill>
                <a:latin typeface="Red Hat Text"/>
                <a:ea typeface="Red Hat Text"/>
                <a:cs typeface="Red Hat Text"/>
                <a:sym typeface="Red Hat Text"/>
              </a:rPr>
              <a:t> $</a:t>
            </a:r>
            <a:r>
              <a:rPr lang="en" sz="1000">
                <a:solidFill>
                  <a:schemeClr val="lt1"/>
                </a:solidFill>
                <a:latin typeface="Red Hat Text"/>
                <a:ea typeface="Red Hat Text"/>
                <a:cs typeface="Red Hat Text"/>
                <a:sym typeface="Red Hat Text"/>
              </a:rPr>
              <a:t>+150,000</a:t>
            </a:r>
            <a:endParaRPr sz="1000">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1200"/>
              </a:spcAft>
              <a:buClr>
                <a:schemeClr val="dk1"/>
              </a:buClr>
              <a:buSzPts val="1100"/>
              <a:buFont typeface="Arial"/>
              <a:buNone/>
            </a:pPr>
            <a:r>
              <a:rPr lang="en" sz="1000">
                <a:solidFill>
                  <a:schemeClr val="lt1"/>
                </a:solidFill>
                <a:latin typeface="Red Hat Text"/>
                <a:ea typeface="Red Hat Text"/>
                <a:cs typeface="Red Hat Text"/>
                <a:sym typeface="Red Hat Text"/>
              </a:rPr>
              <a:t>H</a:t>
            </a:r>
            <a:r>
              <a:rPr lang="en" sz="1000">
                <a:solidFill>
                  <a:schemeClr val="lt1"/>
                </a:solidFill>
                <a:latin typeface="Red Hat Text"/>
                <a:ea typeface="Red Hat Text"/>
                <a:cs typeface="Red Hat Text"/>
                <a:sym typeface="Red Hat Text"/>
              </a:rPr>
              <a:t>umanitarian and non-military support to Ukraine. Clothes, food and shelter for people whose life had dramatically changed.</a:t>
            </a:r>
            <a:endParaRPr b="1" sz="810">
              <a:solidFill>
                <a:schemeClr val="lt1"/>
              </a:solidFill>
              <a:latin typeface="Red Hat Display"/>
              <a:ea typeface="Red Hat Display"/>
              <a:cs typeface="Red Hat Display"/>
              <a:sym typeface="Red Hat Display"/>
            </a:endParaRPr>
          </a:p>
        </p:txBody>
      </p:sp>
      <p:pic>
        <p:nvPicPr>
          <p:cNvPr id="208" name="Google Shape;208;p31"/>
          <p:cNvPicPr preferRelativeResize="0"/>
          <p:nvPr/>
        </p:nvPicPr>
        <p:blipFill>
          <a:blip r:embed="rId7">
            <a:alphaModFix/>
          </a:blip>
          <a:stretch>
            <a:fillRect/>
          </a:stretch>
        </p:blipFill>
        <p:spPr>
          <a:xfrm>
            <a:off x="557775" y="2155875"/>
            <a:ext cx="753200" cy="749685"/>
          </a:xfrm>
          <a:prstGeom prst="rect">
            <a:avLst/>
          </a:prstGeom>
          <a:noFill/>
          <a:ln>
            <a:noFill/>
          </a:ln>
        </p:spPr>
      </p:pic>
      <p:sp>
        <p:nvSpPr>
          <p:cNvPr id="209" name="Google Shape;209;p31"/>
          <p:cNvSpPr/>
          <p:nvPr/>
        </p:nvSpPr>
        <p:spPr>
          <a:xfrm>
            <a:off x="2513550" y="1333200"/>
            <a:ext cx="3586200" cy="33675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ED670"/>
                </a:solidFill>
                <a:latin typeface="Red Hat Text"/>
                <a:ea typeface="Red Hat Text"/>
                <a:cs typeface="Red Hat Text"/>
                <a:sym typeface="Red Hat Text"/>
                <a:hlinkClick r:id="rId8">
                  <a:extLst>
                    <a:ext uri="{A12FA001-AC4F-418D-AE19-62706E023703}">
                      <ahyp:hlinkClr val="tx"/>
                    </a:ext>
                  </a:extLst>
                </a:hlinkClick>
              </a:rPr>
              <a:t>Grassroots Economics Community Currency</a:t>
            </a:r>
            <a:endParaRPr sz="1200">
              <a:solidFill>
                <a:srgbClr val="FED67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(Inclusion/web.30)</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Total raised:</a:t>
            </a:r>
            <a:r>
              <a:rPr lang="en" sz="1000">
                <a:solidFill>
                  <a:schemeClr val="lt1"/>
                </a:solidFill>
                <a:latin typeface="Red Hat Text"/>
                <a:ea typeface="Red Hat Text"/>
                <a:cs typeface="Red Hat Text"/>
                <a:sym typeface="Red Hat Text"/>
              </a:rPr>
              <a:t> $</a:t>
            </a:r>
            <a:r>
              <a:rPr lang="en" sz="1000">
                <a:solidFill>
                  <a:schemeClr val="lt1"/>
                </a:solidFill>
                <a:latin typeface="Red Hat Text"/>
                <a:ea typeface="Red Hat Text"/>
                <a:cs typeface="Red Hat Text"/>
                <a:sym typeface="Red Hat Text"/>
              </a:rPr>
              <a:t>+18,000</a:t>
            </a:r>
            <a:endParaRPr sz="1000">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1200"/>
              </a:spcAft>
              <a:buClr>
                <a:schemeClr val="dk1"/>
              </a:buClr>
              <a:buSzPts val="1100"/>
              <a:buFont typeface="Arial"/>
              <a:buNone/>
            </a:pPr>
            <a:r>
              <a:rPr lang="en" sz="1000">
                <a:solidFill>
                  <a:schemeClr val="lt1"/>
                </a:solidFill>
                <a:latin typeface="Red Hat Text"/>
                <a:ea typeface="Red Hat Text"/>
                <a:cs typeface="Red Hat Text"/>
                <a:sym typeface="Red Hat Text"/>
              </a:rPr>
              <a:t>S</a:t>
            </a:r>
            <a:r>
              <a:rPr lang="en" sz="1000">
                <a:solidFill>
                  <a:schemeClr val="lt1"/>
                </a:solidFill>
                <a:latin typeface="Red Hat Text"/>
                <a:ea typeface="Red Hat Text"/>
                <a:cs typeface="Red Hat Text"/>
                <a:sym typeface="Red Hat Text"/>
              </a:rPr>
              <a:t>eeks to connect people to their own abundance by supporting them in creating their own Community Inclusion Currencies - which are blockchain based Vouchers backed by the goods and services of community groups in vulnerable communities in Kenya and growing to other countries.</a:t>
            </a:r>
            <a:endParaRPr b="1" sz="810">
              <a:solidFill>
                <a:schemeClr val="lt1"/>
              </a:solidFill>
              <a:latin typeface="Red Hat Display"/>
              <a:ea typeface="Red Hat Display"/>
              <a:cs typeface="Red Hat Display"/>
              <a:sym typeface="Red Hat Display"/>
            </a:endParaRPr>
          </a:p>
        </p:txBody>
      </p:sp>
      <p:pic>
        <p:nvPicPr>
          <p:cNvPr id="210" name="Google Shape;210;p31"/>
          <p:cNvPicPr preferRelativeResize="0"/>
          <p:nvPr/>
        </p:nvPicPr>
        <p:blipFill rotWithShape="1">
          <a:blip r:embed="rId9">
            <a:alphaModFix/>
          </a:blip>
          <a:srcRect b="0" l="0" r="24647" t="0"/>
          <a:stretch/>
        </p:blipFill>
        <p:spPr>
          <a:xfrm>
            <a:off x="2622575" y="2155874"/>
            <a:ext cx="753199" cy="749676"/>
          </a:xfrm>
          <a:prstGeom prst="rect">
            <a:avLst/>
          </a:prstGeom>
          <a:noFill/>
          <a:ln>
            <a:noFill/>
          </a:ln>
          <a:effectLst>
            <a:outerShdw blurRad="142875" rotWithShape="0" algn="bl">
              <a:srgbClr val="000000">
                <a:alpha val="9410"/>
              </a:srgbClr>
            </a:outerShdw>
          </a:effectLst>
        </p:spPr>
      </p:pic>
      <p:sp>
        <p:nvSpPr>
          <p:cNvPr id="211" name="Google Shape;211;p31"/>
          <p:cNvSpPr/>
          <p:nvPr/>
        </p:nvSpPr>
        <p:spPr>
          <a:xfrm>
            <a:off x="6328350" y="1333200"/>
            <a:ext cx="2365800" cy="3367500"/>
          </a:xfrm>
          <a:prstGeom prst="roundRect">
            <a:avLst>
              <a:gd fmla="val 2564" name="adj"/>
            </a:avLst>
          </a:prstGeom>
          <a:solidFill>
            <a:srgbClr val="370EC3"/>
          </a:solidFill>
          <a:ln>
            <a:noFill/>
          </a:ln>
          <a:effectLst>
            <a:outerShdw blurRad="142875" rotWithShape="0" algn="bl">
              <a:srgbClr val="000000">
                <a:alpha val="9410"/>
              </a:srgbClr>
            </a:outerShdw>
          </a:effectLst>
        </p:spPr>
        <p:txBody>
          <a:bodyPr anchorCtr="0" anchor="ctr" bIns="0"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u="sng">
                <a:solidFill>
                  <a:srgbClr val="FED670"/>
                </a:solidFill>
                <a:latin typeface="Red Hat Text"/>
                <a:ea typeface="Red Hat Text"/>
                <a:cs typeface="Red Hat Text"/>
                <a:sym typeface="Red Hat Text"/>
                <a:hlinkClick r:id="rId10">
                  <a:extLst>
                    <a:ext uri="{A12FA001-AC4F-418D-AE19-62706E023703}">
                      <ahyp:hlinkClr val="tx"/>
                    </a:ext>
                  </a:extLst>
                </a:hlinkClick>
              </a:rPr>
              <a:t>Colorado Multiversity</a:t>
            </a:r>
            <a:endParaRPr sz="1200">
              <a:solidFill>
                <a:srgbClr val="FED670"/>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(Environment)</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sz="1000">
                <a:solidFill>
                  <a:schemeClr val="lt1"/>
                </a:solidFill>
                <a:latin typeface="Red Hat Text"/>
                <a:ea typeface="Red Hat Text"/>
                <a:cs typeface="Red Hat Text"/>
                <a:sym typeface="Red Hat Text"/>
              </a:rPr>
              <a:t>Total raised:</a:t>
            </a:r>
            <a:r>
              <a:rPr lang="en" sz="1000">
                <a:solidFill>
                  <a:schemeClr val="lt1"/>
                </a:solidFill>
                <a:latin typeface="Red Hat Text"/>
                <a:ea typeface="Red Hat Text"/>
                <a:cs typeface="Red Hat Text"/>
                <a:sym typeface="Red Hat Text"/>
              </a:rPr>
              <a:t> $</a:t>
            </a:r>
            <a:r>
              <a:rPr lang="en" sz="1000">
                <a:solidFill>
                  <a:schemeClr val="lt1"/>
                </a:solidFill>
                <a:latin typeface="Red Hat Text"/>
                <a:ea typeface="Red Hat Text"/>
                <a:cs typeface="Red Hat Text"/>
                <a:sym typeface="Red Hat Text"/>
              </a:rPr>
              <a:t>+100,000</a:t>
            </a:r>
            <a:endParaRPr sz="1000">
              <a:solidFill>
                <a:schemeClr val="lt1"/>
              </a:solidFill>
              <a:latin typeface="Red Hat Text"/>
              <a:ea typeface="Red Hat Text"/>
              <a:cs typeface="Red Hat Text"/>
              <a:sym typeface="Red Hat Text"/>
            </a:endParaRPr>
          </a:p>
          <a:p>
            <a:pPr indent="0" lvl="0" marL="0" rtl="0" algn="l">
              <a:lnSpc>
                <a:spcPct val="115000"/>
              </a:lnSpc>
              <a:spcBef>
                <a:spcPts val="1200"/>
              </a:spcBef>
              <a:spcAft>
                <a:spcPts val="1200"/>
              </a:spcAft>
              <a:buClr>
                <a:schemeClr val="dk1"/>
              </a:buClr>
              <a:buSzPts val="1100"/>
              <a:buFont typeface="Arial"/>
              <a:buNone/>
            </a:pPr>
            <a:r>
              <a:rPr lang="en" sz="1000">
                <a:solidFill>
                  <a:schemeClr val="lt1"/>
                </a:solidFill>
                <a:latin typeface="Red Hat Text"/>
                <a:ea typeface="Red Hat Text"/>
                <a:cs typeface="Red Hat Text"/>
                <a:sym typeface="Red Hat Text"/>
              </a:rPr>
              <a:t>A</a:t>
            </a:r>
            <a:r>
              <a:rPr lang="en" sz="1000">
                <a:solidFill>
                  <a:schemeClr val="lt1"/>
                </a:solidFill>
                <a:latin typeface="Red Hat Text"/>
                <a:ea typeface="Red Hat Text"/>
                <a:cs typeface="Red Hat Text"/>
                <a:sym typeface="Red Hat Text"/>
              </a:rPr>
              <a:t>ims to contribute to Costa Rica's transition to a green and intelligent society paradigm, following the guidelines of the National Climate Change Strategy (ENCC) and the Decarbonization Plan.</a:t>
            </a:r>
            <a:endParaRPr b="1" sz="810">
              <a:solidFill>
                <a:schemeClr val="lt1"/>
              </a:solidFill>
              <a:latin typeface="Red Hat Display"/>
              <a:ea typeface="Red Hat Display"/>
              <a:cs typeface="Red Hat Display"/>
              <a:sym typeface="Red Hat Display"/>
            </a:endParaRPr>
          </a:p>
        </p:txBody>
      </p:sp>
      <p:pic>
        <p:nvPicPr>
          <p:cNvPr id="212" name="Google Shape;212;p31"/>
          <p:cNvPicPr preferRelativeResize="0"/>
          <p:nvPr/>
        </p:nvPicPr>
        <p:blipFill rotWithShape="1">
          <a:blip r:embed="rId11">
            <a:alphaModFix/>
          </a:blip>
          <a:srcRect b="0" l="0" r="43483" t="0"/>
          <a:stretch/>
        </p:blipFill>
        <p:spPr>
          <a:xfrm>
            <a:off x="6452675" y="2155875"/>
            <a:ext cx="753202" cy="749674"/>
          </a:xfrm>
          <a:prstGeom prst="rect">
            <a:avLst/>
          </a:prstGeom>
          <a:noFill/>
          <a:ln>
            <a:noFill/>
          </a:ln>
          <a:effectLst>
            <a:outerShdw blurRad="142875" rotWithShape="0" algn="bl">
              <a:srgbClr val="000000">
                <a:alpha val="9410"/>
              </a:srgbClr>
            </a:outerShdw>
          </a:effectLst>
        </p:spPr>
      </p:pic>
      <p:pic>
        <p:nvPicPr>
          <p:cNvPr id="213" name="Google Shape;213;p31"/>
          <p:cNvPicPr preferRelativeResize="0"/>
          <p:nvPr/>
        </p:nvPicPr>
        <p:blipFill rotWithShape="1">
          <a:blip r:embed="rId12">
            <a:alphaModFix/>
          </a:blip>
          <a:srcRect b="0" l="0" r="68147" t="0"/>
          <a:stretch/>
        </p:blipFill>
        <p:spPr>
          <a:xfrm>
            <a:off x="8645000" y="4636500"/>
            <a:ext cx="364926" cy="36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